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9" r:id="rId2"/>
    <p:sldId id="361" r:id="rId3"/>
    <p:sldId id="359" r:id="rId4"/>
    <p:sldId id="362" r:id="rId5"/>
    <p:sldId id="363" r:id="rId6"/>
    <p:sldId id="364" r:id="rId7"/>
    <p:sldId id="365" r:id="rId8"/>
    <p:sldId id="366" r:id="rId9"/>
    <p:sldId id="367" r:id="rId10"/>
    <p:sldId id="369" r:id="rId11"/>
    <p:sldId id="3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3FF"/>
    <a:srgbClr val="3A8FE3"/>
    <a:srgbClr val="6B8E95"/>
    <a:srgbClr val="D3EBF0"/>
    <a:srgbClr val="A8D8E3"/>
    <a:srgbClr val="86ADB6"/>
    <a:srgbClr val="D7E3BF"/>
    <a:srgbClr val="282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80899" autoAdjust="0"/>
  </p:normalViewPr>
  <p:slideViewPr>
    <p:cSldViewPr snapToGrid="0">
      <p:cViewPr varScale="1">
        <p:scale>
          <a:sx n="112" d="100"/>
          <a:sy n="112" d="100"/>
        </p:scale>
        <p:origin x="2672" y="480"/>
      </p:cViewPr>
      <p:guideLst/>
    </p:cSldViewPr>
  </p:slideViewPr>
  <p:notesTextViewPr>
    <p:cViewPr>
      <p:scale>
        <a:sx n="125" d="100"/>
        <a:sy n="125" d="100"/>
      </p:scale>
      <p:origin x="0" y="-16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6CBF166-DD28-F4AE-F9F1-713ABB55E7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266D1-8451-C1F4-D264-15DB45799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B8F70-28DA-AB4F-9D0D-FFC03CAD03F2}" type="datetimeFigureOut">
              <a:rPr kumimoji="1" lang="ko-KR" altLang="en-US" smtClean="0">
                <a:latin typeface="Freesentation 4 Regular" pitchFamily="2" charset="-127"/>
                <a:ea typeface="Freesentation 4 Regular" pitchFamily="2" charset="-127"/>
              </a:rPr>
              <a:t>2025. 6. 11.</a:t>
            </a:fld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84262D-36C1-BD02-8220-D4EB8D6976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7B8F81-36AA-7A74-1D0B-9B61D1BC34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FBD8D-2D91-3546-BEBB-2DD5AB5E4036}" type="slidenum">
              <a:rPr kumimoji="1" lang="ko-KR" altLang="en-US" smtClean="0">
                <a:latin typeface="Freesentation 4 Regular" pitchFamily="2" charset="-127"/>
                <a:ea typeface="Freesentation 4 Regular" pitchFamily="2" charset="-127"/>
              </a:rPr>
              <a:t>‹#›</a:t>
            </a:fld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120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reesentation 4 Regular" pitchFamily="2" charset="-127"/>
                <a:ea typeface="Freesentation 4 Regula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reesentation 4 Regular" pitchFamily="2" charset="-127"/>
                <a:ea typeface="Freesentation 4 Regular" pitchFamily="2" charset="-127"/>
              </a:defRPr>
            </a:lvl1pPr>
          </a:lstStyle>
          <a:p>
            <a:fld id="{7C50E930-F767-2A46-9202-B6616D6B2049}" type="datetimeFigureOut">
              <a:rPr kumimoji="1" lang="ko-KR" altLang="en-US" smtClean="0"/>
              <a:pPr/>
              <a:t>2025. 6. 11.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reesentation 4 Regular" pitchFamily="2" charset="-127"/>
                <a:ea typeface="Freesentation 4 Regula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reesentation 4 Regular" pitchFamily="2" charset="-127"/>
                <a:ea typeface="Freesentation 4 Regular" pitchFamily="2" charset="-127"/>
              </a:defRPr>
            </a:lvl1pPr>
          </a:lstStyle>
          <a:p>
            <a:fld id="{FDDC929F-3D7E-FF4C-91BD-56D6495CCEB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13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Freesentation 4 Regular" pitchFamily="2" charset="-127"/>
        <a:ea typeface="Freesentation 4 Regular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Freesentation 4 Regular" pitchFamily="2" charset="-127"/>
        <a:ea typeface="Freesentation 4 Regular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Freesentation 4 Regular" pitchFamily="2" charset="-127"/>
        <a:ea typeface="Freesentation 4 Regular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Freesentation 4 Regular" pitchFamily="2" charset="-127"/>
        <a:ea typeface="Freesentation 4 Regular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Freesentation 4 Regular" pitchFamily="2" charset="-127"/>
        <a:ea typeface="Freesentation 4 Regular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JMT-Pttv1mXG9n_oQLIRMcivZJOnLWW-/view?resourceke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MCP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b="1" dirty="0"/>
              <a:t>개인용 연구 </a:t>
            </a:r>
            <a:r>
              <a:rPr lang="en" altLang="ko-KR" b="1" dirty="0"/>
              <a:t>DB </a:t>
            </a:r>
            <a:r>
              <a:rPr lang="ko-KR" altLang="en-US" b="1" dirty="0"/>
              <a:t>구축을 </a:t>
            </a:r>
            <a:r>
              <a:rPr lang="ko-KR" altLang="en-US" dirty="0"/>
              <a:t>주제로 프로젝트를 진행한</a:t>
            </a:r>
          </a:p>
          <a:p>
            <a:r>
              <a:rPr lang="ko-KR" altLang="en-US" b="1" dirty="0"/>
              <a:t>박연진</a:t>
            </a:r>
            <a:r>
              <a:rPr lang="en-US" altLang="ko-KR" b="1" dirty="0"/>
              <a:t>, </a:t>
            </a:r>
            <a:r>
              <a:rPr lang="ko-KR" altLang="en-US" b="1" dirty="0" err="1"/>
              <a:t>원종빈</a:t>
            </a:r>
            <a:r>
              <a:rPr lang="en-US" altLang="ko-KR" b="1" dirty="0"/>
              <a:t>, </a:t>
            </a:r>
            <a:r>
              <a:rPr lang="ko-KR" altLang="en-US" b="1" dirty="0"/>
              <a:t>정예준</a:t>
            </a:r>
            <a:r>
              <a:rPr lang="ko-KR" altLang="en-US" dirty="0"/>
              <a:t> 팀이고</a:t>
            </a:r>
            <a:r>
              <a:rPr lang="en-US" altLang="ko-KR" dirty="0"/>
              <a:t>,</a:t>
            </a:r>
            <a:r>
              <a:rPr lang="ko-KR" altLang="en-US" dirty="0"/>
              <a:t> 저는 발표를 맡은 </a:t>
            </a:r>
            <a:r>
              <a:rPr lang="ko-KR" altLang="en-US" dirty="0" err="1"/>
              <a:t>박연진입니다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9E68D-9711-0445-945C-16C9E4311F9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8445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Related 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적어달라는 프롬프트에 대한 결과이며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 engine</a:t>
            </a:r>
            <a:r>
              <a:rPr kumimoji="1" lang="ko-KR" altLang="en-US" dirty="0"/>
              <a:t>이</a:t>
            </a:r>
            <a:r>
              <a:rPr kumimoji="1" lang="en-US" altLang="ko-KR" dirty="0"/>
              <a:t> MCP server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search_related_papers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잘 호출해서 작성한 것을 확인했습니다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929F-3D7E-FF4C-91BD-56D6495CCEBB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12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ko-KR" altLang="en-US" dirty="0" err="1"/>
              <a:t>모티베이션은</a:t>
            </a:r>
            <a:r>
              <a:rPr lang="en-US" altLang="ko-KR" dirty="0"/>
              <a:t>, </a:t>
            </a:r>
            <a:r>
              <a:rPr lang="ko-KR" altLang="en-US" dirty="0"/>
              <a:t>논문으로 가득한 대학원생의 </a:t>
            </a:r>
            <a:r>
              <a:rPr lang="ko-KR" altLang="en-US" b="1" dirty="0"/>
              <a:t>정돈되지 않은 다운로드 폴더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경우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교수님께서 읽어보라고 보내주신 논문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제 연구와 관련하여 찾아본 논문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수업 발표를 준비하며 저장한 논문들이 </a:t>
            </a:r>
            <a:r>
              <a:rPr lang="ko-KR" altLang="en-US" b="1" dirty="0"/>
              <a:t>뒤섞여 다운로드함에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" altLang="ko-KR" dirty="0"/>
              <a:t>MVCC, </a:t>
            </a:r>
            <a:r>
              <a:rPr lang="en" altLang="ko-KR" dirty="0" err="1"/>
              <a:t>VectorDB</a:t>
            </a:r>
            <a:r>
              <a:rPr lang="en" altLang="ko-KR" dirty="0"/>
              <a:t>, </a:t>
            </a:r>
            <a:r>
              <a:rPr lang="ko-KR" altLang="en-US" dirty="0"/>
              <a:t>컴파일러 등 다양한 주제가 있었고</a:t>
            </a:r>
            <a:endParaRPr lang="en-US" altLang="ko-KR" dirty="0"/>
          </a:p>
          <a:p>
            <a:r>
              <a:rPr lang="ko-KR" altLang="en-US" dirty="0"/>
              <a:t>정리되지 않은 채 쌓여 있다 보니</a:t>
            </a:r>
            <a:r>
              <a:rPr lang="en-US" altLang="ko-KR" dirty="0"/>
              <a:t>,</a:t>
            </a:r>
            <a:r>
              <a:rPr lang="ko-KR" altLang="en-US" dirty="0"/>
              <a:t> 필요한 순간에 잘 활용하지 못하는 경우들이 있었습니다</a:t>
            </a:r>
            <a:r>
              <a:rPr lang="en-US" altLang="ko-KR" dirty="0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929F-3D7E-FF4C-91BD-56D6495CCEB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700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ko-KR" altLang="en-US" dirty="0"/>
              <a:t>저희는 </a:t>
            </a:r>
            <a:r>
              <a:rPr lang="en-US" altLang="ko-KR" dirty="0"/>
              <a:t>LLM</a:t>
            </a:r>
            <a:r>
              <a:rPr lang="ko-KR" altLang="en-US" dirty="0"/>
              <a:t> 엔진과 </a:t>
            </a:r>
            <a:r>
              <a:rPr lang="en" altLang="ko-KR" dirty="0"/>
              <a:t>MCP </a:t>
            </a:r>
            <a:r>
              <a:rPr lang="ko-KR" altLang="en-US" dirty="0"/>
              <a:t>서버를 통해 논문을 </a:t>
            </a:r>
            <a:r>
              <a:rPr lang="ko-KR" altLang="en-US" b="1" dirty="0"/>
              <a:t>프로젝트 단위로 저장</a:t>
            </a:r>
            <a:r>
              <a:rPr lang="ko-KR" altLang="en-US" dirty="0"/>
              <a:t>할 수 있도록 설계했습니다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예를 들어서 지도교수님께서 제 연구 주제인 </a:t>
            </a:r>
            <a:r>
              <a:rPr kumimoji="1" lang="en-US" altLang="ko-KR" dirty="0"/>
              <a:t>Vector DB</a:t>
            </a:r>
            <a:r>
              <a:rPr kumimoji="1" lang="ko-KR" altLang="en-US" dirty="0"/>
              <a:t>와 관련된 논문을 읽어보라고 추천해주시면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클로드에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"</a:t>
            </a:r>
            <a:r>
              <a:rPr kumimoji="1" lang="ko-KR" altLang="en-US" dirty="0"/>
              <a:t>이 논문을 </a:t>
            </a:r>
            <a:r>
              <a:rPr kumimoji="1" lang="en-US" altLang="ko-KR" dirty="0"/>
              <a:t>Vector DB</a:t>
            </a:r>
            <a:r>
              <a:rPr kumimoji="1" lang="ko-KR" altLang="en-US" dirty="0"/>
              <a:t> 프로젝트에 저장해줘</a:t>
            </a:r>
            <a:r>
              <a:rPr kumimoji="1" lang="en-US" altLang="ko-KR" dirty="0"/>
              <a:t>＂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말하면 자동으로 프로젝트로 저장하게끔 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929F-3D7E-FF4C-91BD-56D6495CCEB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2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아직 논문을 읽기 전이라서 논문을 어떤 프로젝트에 </a:t>
            </a:r>
            <a:r>
              <a:rPr kumimoji="1" lang="ko-KR" altLang="en-US" dirty="0" err="1"/>
              <a:t>저장해야할지</a:t>
            </a:r>
            <a:r>
              <a:rPr kumimoji="1" lang="ko-KR" altLang="en-US" dirty="0"/>
              <a:t> 모르는 상황에는 가장 가까운 프로젝트에 </a:t>
            </a:r>
            <a:r>
              <a:rPr kumimoji="1" lang="ko-KR" altLang="en-US" dirty="0" err="1"/>
              <a:t>저장해줘라고</a:t>
            </a:r>
            <a:r>
              <a:rPr kumimoji="1" lang="ko-KR" altLang="en-US" dirty="0"/>
              <a:t> 요청을 보내면 </a:t>
            </a:r>
            <a:r>
              <a:rPr kumimoji="1" lang="en-US" altLang="ko-KR" dirty="0"/>
              <a:t>MCP </a:t>
            </a:r>
            <a:r>
              <a:rPr kumimoji="1" lang="ko-KR" altLang="en-US" dirty="0"/>
              <a:t>서버가 논문의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정보를 바탕으로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유사한 프로젝트를 찾아 해당 프로젝트에 논문을 저장하도록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929F-3D7E-FF4C-91BD-56D6495CCEB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312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클로드에게</a:t>
            </a:r>
            <a:r>
              <a:rPr lang="ko-KR" altLang="en-US" dirty="0"/>
              <a:t> “현재 논문과 관련된 </a:t>
            </a:r>
            <a:r>
              <a:rPr lang="en" altLang="ko-KR" dirty="0"/>
              <a:t>Related Work</a:t>
            </a:r>
            <a:r>
              <a:rPr lang="ko-KR" altLang="en-US" dirty="0"/>
              <a:t>을 </a:t>
            </a:r>
            <a:r>
              <a:rPr lang="ko-KR" altLang="en-US" dirty="0" err="1"/>
              <a:t>써줘”라고</a:t>
            </a:r>
            <a:r>
              <a:rPr lang="ko-KR" altLang="en-US" dirty="0"/>
              <a:t> 요청하면</a:t>
            </a:r>
            <a:r>
              <a:rPr lang="en-US" altLang="ko-KR" dirty="0"/>
              <a:t>, </a:t>
            </a:r>
            <a:r>
              <a:rPr lang="en" altLang="ko-KR" dirty="0"/>
              <a:t>MCP </a:t>
            </a:r>
            <a:r>
              <a:rPr lang="ko-KR" altLang="en-US" dirty="0"/>
              <a:t>서버는 </a:t>
            </a:r>
            <a:r>
              <a:rPr lang="en" altLang="ko-KR" dirty="0"/>
              <a:t>DBMS</a:t>
            </a:r>
            <a:r>
              <a:rPr lang="ko-KR" altLang="en-US" dirty="0" err="1"/>
              <a:t>에</a:t>
            </a:r>
            <a:r>
              <a:rPr lang="ko-KR" altLang="en-US" dirty="0"/>
              <a:t> </a:t>
            </a:r>
            <a:r>
              <a:rPr lang="en-US" altLang="ko-KR" dirty="0"/>
              <a:t>semantic search query</a:t>
            </a:r>
            <a:r>
              <a:rPr lang="ko-KR" altLang="en-US" dirty="0" err="1"/>
              <a:t>를</a:t>
            </a:r>
            <a:r>
              <a:rPr lang="ko-KR" altLang="en-US" dirty="0"/>
              <a:t> 보내 관련 논문들을 자동으로 찾아 </a:t>
            </a:r>
            <a:r>
              <a:rPr lang="en-US" altLang="ko-KR" dirty="0"/>
              <a:t>LLM</a:t>
            </a:r>
            <a:r>
              <a:rPr lang="ko-KR" altLang="en-US"/>
              <a:t>이  활용할 </a:t>
            </a:r>
            <a:r>
              <a:rPr lang="ko-KR" altLang="en-US" dirty="0"/>
              <a:t>수 있도록 했습니다</a:t>
            </a:r>
            <a:r>
              <a:rPr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929F-3D7E-FF4C-91BD-56D6495CCEB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486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" altLang="ko-KR" dirty="0"/>
              <a:t>MCP </a:t>
            </a:r>
            <a:r>
              <a:rPr lang="ko-KR" altLang="en-US" dirty="0"/>
              <a:t>서버의 동작 방법에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사용자로부터 </a:t>
            </a:r>
            <a:r>
              <a:rPr lang="en" altLang="ko-KR" b="1" dirty="0" err="1"/>
              <a:t>arXiv</a:t>
            </a:r>
            <a:r>
              <a:rPr lang="en" altLang="ko-KR" b="1" dirty="0"/>
              <a:t> ID</a:t>
            </a:r>
            <a:r>
              <a:rPr lang="ko-KR" altLang="en-US" b="1" dirty="0"/>
              <a:t>나 </a:t>
            </a:r>
            <a:r>
              <a:rPr lang="en" altLang="ko-KR" b="1" dirty="0"/>
              <a:t>URL</a:t>
            </a:r>
            <a:r>
              <a:rPr lang="ko-KR" altLang="en-US" dirty="0"/>
              <a:t>을 </a:t>
            </a:r>
            <a:r>
              <a:rPr lang="ko-KR" altLang="en-US" dirty="0" err="1"/>
              <a:t>입력받으면</a:t>
            </a:r>
            <a:r>
              <a:rPr lang="en-US" altLang="ko-KR" dirty="0"/>
              <a:t>,</a:t>
            </a:r>
          </a:p>
          <a:p>
            <a:r>
              <a:rPr lang="en" altLang="ko-KR" dirty="0" err="1"/>
              <a:t>arXiv</a:t>
            </a:r>
            <a:r>
              <a:rPr lang="en" altLang="ko-KR" dirty="0"/>
              <a:t> API</a:t>
            </a:r>
            <a:r>
              <a:rPr lang="ko-KR" altLang="en-US" dirty="0" err="1"/>
              <a:t>를</a:t>
            </a:r>
            <a:r>
              <a:rPr lang="ko-KR" altLang="en-US" dirty="0"/>
              <a:t> 통해 해당 논문의 메타데이터와 초록을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초록은 </a:t>
            </a:r>
            <a:r>
              <a:rPr lang="en" altLang="ko-KR" dirty="0"/>
              <a:t>Pinecone API</a:t>
            </a:r>
            <a:r>
              <a:rPr lang="ko-KR" altLang="en-US" dirty="0" err="1"/>
              <a:t>를</a:t>
            </a:r>
            <a:r>
              <a:rPr lang="ko-KR" altLang="en-US" dirty="0"/>
              <a:t> 이용해</a:t>
            </a:r>
          </a:p>
          <a:p>
            <a:r>
              <a:rPr lang="en" altLang="ko-KR" dirty="0"/>
              <a:t>llama-text-embed-v2 </a:t>
            </a:r>
            <a:r>
              <a:rPr lang="ko-KR" altLang="en-US" dirty="0"/>
              <a:t>모델로 </a:t>
            </a:r>
            <a:r>
              <a:rPr lang="ko-KR" altLang="en-US" b="1" dirty="0" err="1"/>
              <a:t>임베딩</a:t>
            </a:r>
            <a:r>
              <a:rPr lang="ko-KR" altLang="en-US" dirty="0" err="1"/>
              <a:t>되며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임베딩</a:t>
            </a:r>
            <a:r>
              <a:rPr lang="ko-KR" altLang="en-US" dirty="0"/>
              <a:t> 결과는 </a:t>
            </a:r>
            <a:r>
              <a:rPr lang="en" altLang="ko-KR" dirty="0"/>
              <a:t>PostgreSQL</a:t>
            </a:r>
            <a:r>
              <a:rPr lang="ko-KR" altLang="en-US" dirty="0"/>
              <a:t>과 </a:t>
            </a:r>
            <a:r>
              <a:rPr lang="en" altLang="ko-KR" dirty="0" err="1"/>
              <a:t>pgvector</a:t>
            </a:r>
            <a:r>
              <a:rPr lang="en" altLang="ko-KR" dirty="0"/>
              <a:t> </a:t>
            </a:r>
            <a:r>
              <a:rPr lang="ko-KR" altLang="en-US" dirty="0"/>
              <a:t>확장을 통해 </a:t>
            </a:r>
            <a:r>
              <a:rPr lang="ko-KR" altLang="en-US" b="1" dirty="0"/>
              <a:t>저장 및 질의</a:t>
            </a:r>
            <a:r>
              <a:rPr lang="ko-KR" altLang="en-US" dirty="0"/>
              <a:t>할 수 있도록 구성했습니다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929F-3D7E-FF4C-91BD-56D6495CCEB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56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스키마는 </a:t>
            </a:r>
            <a:r>
              <a:rPr lang="en" altLang="ko-KR" b="1" dirty="0"/>
              <a:t>ER </a:t>
            </a:r>
            <a:r>
              <a:rPr lang="ko-KR" altLang="en-US" b="1" dirty="0"/>
              <a:t>모델</a:t>
            </a:r>
            <a:r>
              <a:rPr lang="ko-KR" altLang="en-US" dirty="0"/>
              <a:t>을 기반으로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테이블로는 </a:t>
            </a:r>
            <a:r>
              <a:rPr lang="en" altLang="ko-KR" b="1" dirty="0"/>
              <a:t>Papers</a:t>
            </a:r>
            <a:r>
              <a:rPr lang="en" altLang="ko-KR" dirty="0"/>
              <a:t>, </a:t>
            </a:r>
            <a:r>
              <a:rPr lang="en" altLang="ko-KR" b="1" dirty="0"/>
              <a:t>Projects</a:t>
            </a:r>
            <a:r>
              <a:rPr lang="en" altLang="ko-KR" dirty="0"/>
              <a:t>, </a:t>
            </a:r>
            <a:r>
              <a:rPr lang="ko-KR" altLang="en-US" dirty="0"/>
              <a:t>그리고 두 테이블 간의 관계를 표현하는 </a:t>
            </a:r>
            <a:r>
              <a:rPr lang="en" altLang="ko-KR" b="1" dirty="0" err="1"/>
              <a:t>ProjectPapers</a:t>
            </a:r>
            <a:r>
              <a:rPr lang="en" altLang="ko-KR" dirty="0"/>
              <a:t> </a:t>
            </a:r>
            <a:r>
              <a:rPr lang="ko-KR" altLang="en-US" dirty="0"/>
              <a:t>테이블이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paper</a:t>
            </a:r>
            <a:r>
              <a:rPr lang="ko-KR" altLang="en-US" dirty="0"/>
              <a:t>에는 논문의 메타데이터와 </a:t>
            </a:r>
            <a:r>
              <a:rPr lang="ko-KR" altLang="en-US" dirty="0" err="1"/>
              <a:t>임베딩이</a:t>
            </a:r>
            <a:r>
              <a:rPr lang="ko-KR" altLang="en-US" dirty="0"/>
              <a:t> 저장됩니다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</a:t>
            </a:r>
            <a:r>
              <a:rPr lang="en-US" altLang="ko-KR" dirty="0"/>
              <a:t>Paper</a:t>
            </a:r>
            <a:r>
              <a:rPr lang="ko-KR" altLang="en-US" dirty="0"/>
              <a:t>들의 </a:t>
            </a:r>
            <a:r>
              <a:rPr lang="ko-KR" altLang="en-US" dirty="0" err="1"/>
              <a:t>임베딩을</a:t>
            </a:r>
            <a:r>
              <a:rPr lang="ko-KR" altLang="en-US" dirty="0"/>
              <a:t> 프로젝트 단위에서도 </a:t>
            </a:r>
            <a:r>
              <a:rPr lang="en-US" altLang="ko-KR" dirty="0"/>
              <a:t>semantic search</a:t>
            </a:r>
            <a:r>
              <a:rPr lang="ko-KR" altLang="en-US" dirty="0" err="1"/>
              <a:t>를</a:t>
            </a:r>
            <a:r>
              <a:rPr lang="ko-KR" altLang="en-US" dirty="0"/>
              <a:t> 할 수 있도록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그 프로젝트에 속한 논문들의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평균값</a:t>
            </a:r>
            <a:r>
              <a:rPr lang="ko-KR" altLang="en-US" dirty="0"/>
              <a:t>을 계산하는</a:t>
            </a:r>
            <a:endParaRPr lang="en-US" altLang="ko-KR" dirty="0"/>
          </a:p>
          <a:p>
            <a:r>
              <a:rPr lang="en" altLang="ko-KR" dirty="0" err="1"/>
              <a:t>ProjectEmbeddings</a:t>
            </a:r>
            <a:r>
              <a:rPr lang="ko-KR" altLang="en-US" dirty="0"/>
              <a:t>라는 뷰를 정의하여 활용했습니다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929F-3D7E-FF4C-91BD-56D6495CCEB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4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linkClick r:id="rId3"/>
              </a:rPr>
              <a:t>https://drive.google.com/file/d/1JMT-Pttv1mXG9n_oQLIRMcivZJOnLWW-/view?resourcekey</a:t>
            </a:r>
            <a:endParaRPr lang="en-US" altLang="ko-KR" dirty="0"/>
          </a:p>
          <a:p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929F-3D7E-FF4C-91BD-56D6495CCEB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84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아까 말씀드린 상황처럼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가장 가까운 프로젝트에 저장하라는 프롬프트를 작성하였을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제대로 프로젝트에 저장이 되었는지 실험을 통해 확인한 결과 </a:t>
            </a:r>
            <a:r>
              <a:rPr kumimoji="1" lang="en-US" altLang="ko-KR" dirty="0"/>
              <a:t>80%</a:t>
            </a:r>
            <a:r>
              <a:rPr kumimoji="1" lang="ko-KR" altLang="en-US" dirty="0"/>
              <a:t>의 정확도로 저장이 된 것을 확인했습니다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C929F-3D7E-FF4C-91BD-56D6495CCEB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02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056FD-8076-8ABE-95D1-A749A84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2" y="339578"/>
            <a:ext cx="11083636" cy="544512"/>
          </a:xfr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1" lang="ko-KR" altLang="en-US" sz="3200" b="1" i="0" kern="1200" dirty="0">
                <a:solidFill>
                  <a:schemeClr val="tx1"/>
                </a:solidFill>
                <a:latin typeface="Freesentation 7 Bold" pitchFamily="2" charset="-127"/>
                <a:ea typeface="Freesentation 7 Bold" pitchFamily="2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B6253E0-5973-6BE7-B949-4FB229068EDC}"/>
              </a:ext>
            </a:extLst>
          </p:cNvPr>
          <p:cNvSpPr txBox="1">
            <a:spLocks/>
          </p:cNvSpPr>
          <p:nvPr userDrawn="1"/>
        </p:nvSpPr>
        <p:spPr>
          <a:xfrm>
            <a:off x="0" y="136525"/>
            <a:ext cx="12192000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0" i="0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kumimoji="1" lang="ko-KR" altLang="en-US" sz="4000" b="0" i="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0A94D28-B012-372F-ED24-5CDE7BEEC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1150686"/>
            <a:ext cx="11083636" cy="510482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5" name="날짜 개체 틀 2">
            <a:extLst>
              <a:ext uri="{FF2B5EF4-FFF2-40B4-BE49-F238E27FC236}">
                <a16:creationId xmlns:a16="http://schemas.microsoft.com/office/drawing/2014/main" id="{A82D31F5-DC9B-5DE8-379F-A800CB3E09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16" name="바닥글 개체 틀 3">
            <a:extLst>
              <a:ext uri="{FF2B5EF4-FFF2-40B4-BE49-F238E27FC236}">
                <a16:creationId xmlns:a16="http://schemas.microsoft.com/office/drawing/2014/main" id="{F2288EF5-13AA-2AFA-7DEA-77A2AAE9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DB9375D0-26D5-B785-1FEC-3C44846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247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3F297-C345-1DFC-11C1-A1ADD3F1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127937-FF39-BE6D-6B12-BF5B0825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8FB768-B2BE-335F-152C-94928F9B7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6335C-1264-CA06-5B2E-59AA87A8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92AEA8-A627-C872-04CD-BD02BFB97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3D371-4324-60B4-A3D5-887BDBFA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185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C08A8-0DE2-3418-860C-43F0E9D3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91B7C8-C355-4207-BDE3-132B082B5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086C1A-F226-46E7-D6E7-465F909F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53960-952A-1DC7-C6B9-BCE3945A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AC0116-6ABC-5A74-0DF6-63DE8D86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10A6F6-825F-3F57-0C71-FA83CFAD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0598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1B07E-594B-D7B2-C6D5-76B5EE9A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E939AE-4C92-2AC1-08FA-2C385080F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832FF1-E662-0CB4-923D-0BF829EF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92832-2285-783B-478E-BB3DA64C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B3AE4-38F5-C027-3CB0-166050A7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0969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F7A267-DBA9-D752-D323-AC9BE2EA3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2AC06-48A6-D6C8-52B6-B70A13BC5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D8EA64-61E2-5F78-5DE3-0A0E830B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67CA1-179E-B4CB-2DBC-7A6FD133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1538F-6092-D322-C540-4755382E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2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B6253E0-5973-6BE7-B949-4FB229068EDC}"/>
              </a:ext>
            </a:extLst>
          </p:cNvPr>
          <p:cNvSpPr txBox="1">
            <a:spLocks/>
          </p:cNvSpPr>
          <p:nvPr userDrawn="1"/>
        </p:nvSpPr>
        <p:spPr>
          <a:xfrm>
            <a:off x="0" y="136525"/>
            <a:ext cx="12192000" cy="544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000" b="0" i="0" dirty="0">
                <a:latin typeface="Freesentation 4 Regular" pitchFamily="2" charset="-127"/>
                <a:ea typeface="Freesentation 4 Regular" pitchFamily="2" charset="-127"/>
              </a:rPr>
              <a:t> </a:t>
            </a:r>
            <a:endParaRPr kumimoji="1" lang="ko-KR" altLang="en-US" sz="4000" b="0" i="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D739C60-A4BE-5FB2-B8BD-9B5F6D26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2" y="339578"/>
            <a:ext cx="11083636" cy="544512"/>
          </a:xfrm>
        </p:spPr>
        <p:txBody>
          <a:bodyPr>
            <a:no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1" lang="ko-KR" altLang="en-US" sz="3200" b="1" i="0" kern="1200" dirty="0">
                <a:solidFill>
                  <a:schemeClr val="tx1"/>
                </a:solidFill>
                <a:latin typeface="Freesentation 7 Bold" pitchFamily="2" charset="-127"/>
                <a:ea typeface="Freesentation 7 Bold" pitchFamily="2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884FDE-62FC-3731-E7D6-30EBF064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1E32487-4EB8-734B-A1C7-7718FAAF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835A6D-E04D-DF2B-3DF8-9451A840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23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CB2EB-59D8-26D0-C919-4797F263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090F6E-8E5F-0BFF-B5B7-5ECCA1288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8080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9D513-0BBA-4194-47DC-887ED273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B8B2D-6504-601D-A011-E1C99253E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0DFCE-1A88-E75F-C579-1862C682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1AFAF-9732-CA3B-E394-2622A837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B77692-5891-D6BC-DC3D-CBB4261B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36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77FB8-E172-49D6-3D08-8394DC32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5BD14-F9CD-8065-ABBB-5C71A65DD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4977E-70EA-92EF-6E83-17044575E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770A-5CC7-C553-974A-73B57211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0EF1B-9A0C-E6AD-4CBE-223C37001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704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C8109-7605-D455-2421-67A088F8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24201-4DA9-B90D-6C08-0D5C5F5F5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8EB68D-F3E5-5CC7-2E5A-C51F26DEB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D2E76-1FC7-425D-0F80-010FB3D1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3FB1E6-30E5-99B3-D425-06B200C3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43FF59-F836-72AF-8097-AC0F65E1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401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187E0-08B1-4D1C-91B4-E2E8C6AE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9CE676-6586-E1EA-F245-50F04AEE1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7E39A3-36CB-9A5B-954E-438185171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492B4C-D3BD-6F06-61DB-E5B9517B9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7ABD73-FB55-8445-7F70-1744BA499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43EB29-611C-165A-10B8-E3F4A1EC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791053-414E-D5A2-E4D4-2CB5715C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F2B96D-7D2E-1681-1222-422ADEB7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26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786C3-E08B-E953-D0E8-5F964D2B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3C28B2-B75A-9D79-2F04-64DB297EF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08C047-2077-172A-ADFD-C93DBF06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49DF9-B822-61B1-85BF-0CE42393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669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F76493-81AE-CDFF-C987-A6A16BF9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38A871-62AB-556D-C038-3DF2A61F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5AD88-CC0C-CB7B-35ED-95D4D411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7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DD3479-6D0A-08EB-09BF-E5DDF8EC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5C0746-9B70-94FA-99B1-154C3015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857B86-E112-1E21-0CBE-990D244E1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reesentation 4 Regular" pitchFamily="2" charset="-127"/>
                <a:ea typeface="Freesentation 4 Regula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D7B8F-5C89-20B8-A33F-605DB8941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reesentation 4 Regular" pitchFamily="2" charset="-127"/>
                <a:ea typeface="Freesentation 4 Regular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2EA15-CD73-7B5A-5431-69775481D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reesentation 4 Regular" pitchFamily="2" charset="-127"/>
                <a:ea typeface="Freesentation 4 Regular" pitchFamily="2" charset="-127"/>
              </a:defRPr>
            </a:lvl1pPr>
          </a:lstStyle>
          <a:p>
            <a:fld id="{26DF1ECF-BD93-A94D-B598-590473493B3F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83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reesentation 4 Regular" pitchFamily="2" charset="-127"/>
          <a:ea typeface="Freesentation 4 Regular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reesentation 4 Regular" pitchFamily="2" charset="-127"/>
          <a:ea typeface="Freesentation 4 Regular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eesentation 4 Regular" pitchFamily="2" charset="-127"/>
          <a:ea typeface="Freesentation 4 Regular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eesentation 4 Regular" pitchFamily="2" charset="-127"/>
          <a:ea typeface="Freesentation 4 Regular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eesentation 4 Regular" pitchFamily="2" charset="-127"/>
          <a:ea typeface="Freesentation 4 Regular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eesentation 4 Regular" pitchFamily="2" charset="-127"/>
          <a:ea typeface="Freesentation 4 Regular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hyperlink" Target="https://arxiv.org/pdf/1234.1234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hyperlink" Target="https://arxiv.org/pdf/0000.000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E8F9D-F425-BCAE-7533-532474BBC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507" y="1122363"/>
            <a:ext cx="11219935" cy="2387600"/>
          </a:xfrm>
        </p:spPr>
        <p:txBody>
          <a:bodyPr>
            <a:noAutofit/>
          </a:bodyPr>
          <a:lstStyle/>
          <a:p>
            <a:r>
              <a:rPr kumimoji="1" lang="en-US" altLang="ko-KR" sz="4400" b="1" dirty="0">
                <a:latin typeface="Freesentation 7 Bold" pitchFamily="2" charset="-127"/>
                <a:ea typeface="Freesentation 7 Bold" pitchFamily="2" charset="-127"/>
                <a:cs typeface="Calibri" panose="020F0502020204030204" pitchFamily="34" charset="0"/>
              </a:rPr>
              <a:t>Organizing Personal Research DB</a:t>
            </a:r>
            <a:r>
              <a:rPr kumimoji="1" lang="ko-KR" altLang="en-US" sz="4400" b="1" dirty="0">
                <a:latin typeface="Freesentation 7 Bold" pitchFamily="2" charset="-127"/>
                <a:ea typeface="Freesentation 7 Bold" pitchFamily="2" charset="-127"/>
                <a:cs typeface="Calibri" panose="020F0502020204030204" pitchFamily="34" charset="0"/>
              </a:rPr>
              <a:t> </a:t>
            </a:r>
            <a:r>
              <a:rPr kumimoji="1" lang="en-US" altLang="ko-KR" sz="4400" b="1" dirty="0">
                <a:latin typeface="Freesentation 7 Bold" pitchFamily="2" charset="-127"/>
                <a:ea typeface="Freesentation 7 Bold" pitchFamily="2" charset="-127"/>
                <a:cs typeface="Calibri" panose="020F0502020204030204" pitchFamily="34" charset="0"/>
              </a:rPr>
              <a:t>with MCP</a:t>
            </a:r>
            <a:endParaRPr kumimoji="1" lang="ko-KR" altLang="en-US" sz="4400" b="1" dirty="0">
              <a:latin typeface="Freesentation 7 Bold" pitchFamily="2" charset="-127"/>
              <a:ea typeface="Freesentation 7 Bold" pitchFamily="2" charset="-127"/>
              <a:cs typeface="Calibri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8F28B-C962-7B79-18FD-854ECF57E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29332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Team members: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박연진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dirty="0" err="1">
                <a:latin typeface="Freesentation 4 Regular" pitchFamily="2" charset="-127"/>
                <a:ea typeface="Freesentation 4 Regular" pitchFamily="2" charset="-127"/>
              </a:rPr>
              <a:t>원종빈</a:t>
            </a: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, </a:t>
            </a:r>
            <a:r>
              <a:rPr kumimoji="1" lang="ko-KR" altLang="en-US" dirty="0">
                <a:latin typeface="Freesentation 4 Regular" pitchFamily="2" charset="-127"/>
                <a:ea typeface="Freesentation 4 Regular" pitchFamily="2" charset="-127"/>
              </a:rPr>
              <a:t>정예준</a:t>
            </a:r>
          </a:p>
        </p:txBody>
      </p:sp>
    </p:spTree>
    <p:extLst>
      <p:ext uri="{BB962C8B-B14F-4D97-AF65-F5344CB8AC3E}">
        <p14:creationId xmlns:p14="http://schemas.microsoft.com/office/powerpoint/2010/main" val="2040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35CAF-DDEE-EEC6-AEA5-A32C4017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“Related Work” Result</a:t>
            </a:r>
            <a:endParaRPr kumimoji="1"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B1C656-E987-6B31-C323-BF42C58B8E70}"/>
              </a:ext>
            </a:extLst>
          </p:cNvPr>
          <p:cNvGrpSpPr/>
          <p:nvPr/>
        </p:nvGrpSpPr>
        <p:grpSpPr>
          <a:xfrm>
            <a:off x="554182" y="2367944"/>
            <a:ext cx="11225063" cy="3469355"/>
            <a:chOff x="382075" y="2436525"/>
            <a:chExt cx="8692837" cy="2686715"/>
          </a:xfrm>
        </p:grpSpPr>
        <p:sp>
          <p:nvSpPr>
            <p:cNvPr id="5" name="Google Shape;127;p22">
              <a:extLst>
                <a:ext uri="{FF2B5EF4-FFF2-40B4-BE49-F238E27FC236}">
                  <a16:creationId xmlns:a16="http://schemas.microsoft.com/office/drawing/2014/main" id="{3CFE21BF-8683-3AE9-85F5-B88C729AD54C}"/>
                </a:ext>
              </a:extLst>
            </p:cNvPr>
            <p:cNvSpPr txBox="1"/>
            <p:nvPr/>
          </p:nvSpPr>
          <p:spPr>
            <a:xfrm>
              <a:off x="382075" y="2465850"/>
              <a:ext cx="3684300" cy="25542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324000" rIns="90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Foundations of Parameter-Efficient Fine-Tuning</a:t>
              </a:r>
              <a:endParaRPr sz="16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… Recent advances have focused on improving parameter selection strategies for PEFT. </a:t>
              </a:r>
              <a:r>
                <a:rPr lang="ko" sz="1600" dirty="0">
                  <a:highlight>
                    <a:srgbClr val="FFD966"/>
                  </a:highlight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Agarwal et al. introduced ID³, a dynamic parameter selection method that calculates parameter importance continually</a:t>
              </a:r>
              <a: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 …</a:t>
              </a:r>
              <a:b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</a:br>
              <a:b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</a:br>
              <a:r>
                <a:rPr lang="ko" sz="1600" b="1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Personalization Paradigms in LLMs</a:t>
              </a:r>
              <a:endParaRPr sz="16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highlight>
                    <a:srgbClr val="F4CCCC"/>
                  </a:highlight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Tan et al. pioneered the One PEFT Per User (OPPU) paradigm</a:t>
              </a:r>
              <a: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, employing personalized PEFT modules…</a:t>
              </a:r>
              <a:r>
                <a:rPr lang="ko" sz="1600" dirty="0">
                  <a:highlight>
                    <a:srgbClr val="F4CCCC"/>
                  </a:highlight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integrates parametric user knowledge in personal PEFT parameters with non-parametric knowledge</a:t>
              </a:r>
              <a: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 from retrieval …</a:t>
              </a:r>
              <a:endParaRPr lang="en-US" altLang="ko" sz="1600" dirty="0">
                <a:latin typeface="Linux Libertine" panose="02000503000000000000" pitchFamily="2" charset="0"/>
                <a:ea typeface="Roboto"/>
                <a:cs typeface="Linux Libertine" panose="02000503000000000000" pitchFamily="2" charset="0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  <a:sym typeface="Roboto"/>
              </a:endParaRPr>
            </a:p>
          </p:txBody>
        </p:sp>
        <p:sp>
          <p:nvSpPr>
            <p:cNvPr id="6" name="Google Shape;128;p22">
              <a:extLst>
                <a:ext uri="{FF2B5EF4-FFF2-40B4-BE49-F238E27FC236}">
                  <a16:creationId xmlns:a16="http://schemas.microsoft.com/office/drawing/2014/main" id="{A9B93D8F-1E9B-DA7B-D3CA-2F726F0457EB}"/>
                </a:ext>
              </a:extLst>
            </p:cNvPr>
            <p:cNvSpPr/>
            <p:nvPr/>
          </p:nvSpPr>
          <p:spPr>
            <a:xfrm>
              <a:off x="4536596" y="3774050"/>
              <a:ext cx="4526712" cy="1349190"/>
            </a:xfrm>
            <a:prstGeom prst="flowChartDocumen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324000" rIns="90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Personalized Pieces: Efficient Personalized LLM(</a:t>
              </a:r>
              <a:r>
                <a:rPr lang="ko" sz="1600" b="1" dirty="0">
                  <a:highlight>
                    <a:srgbClr val="F4CCCC"/>
                  </a:highlight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Tan et al.</a:t>
              </a:r>
              <a:r>
                <a:rPr lang="ko" sz="1600" b="1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)</a:t>
              </a:r>
              <a:b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</a:br>
              <a: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…  To this end, we introduce Personalized Pieces (Per-Pcs), a framework that </a:t>
              </a:r>
              <a:r>
                <a:rPr lang="ko" sz="1600" dirty="0">
                  <a:highlight>
                    <a:srgbClr val="F4CCCC"/>
                  </a:highlight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allows users to safely share and assemble personalized PEFT efficiently with collaborative efforts</a:t>
              </a:r>
              <a: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…</a:t>
              </a:r>
              <a:r>
                <a:rPr lang="ko" sz="1600" dirty="0">
                  <a:highlight>
                    <a:srgbClr val="F4CCCC"/>
                  </a:highlight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offering performance comparable to OPPU</a:t>
              </a:r>
              <a: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 with significantly lower resource use across six tasks.</a:t>
              </a:r>
              <a:endParaRPr sz="1600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  <a:sym typeface="Roboto"/>
              </a:endParaRPr>
            </a:p>
          </p:txBody>
        </p:sp>
        <p:sp>
          <p:nvSpPr>
            <p:cNvPr id="7" name="Google Shape;129;p22">
              <a:extLst>
                <a:ext uri="{FF2B5EF4-FFF2-40B4-BE49-F238E27FC236}">
                  <a16:creationId xmlns:a16="http://schemas.microsoft.com/office/drawing/2014/main" id="{5D268344-22D0-1DFD-185A-515CEE2C04BF}"/>
                </a:ext>
              </a:extLst>
            </p:cNvPr>
            <p:cNvSpPr/>
            <p:nvPr/>
          </p:nvSpPr>
          <p:spPr>
            <a:xfrm>
              <a:off x="4548200" y="2436525"/>
              <a:ext cx="4526712" cy="1217052"/>
            </a:xfrm>
            <a:prstGeom prst="flowChartDocumen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324000" rIns="9000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Step-by-Step Unmasking for PFT of LLM (</a:t>
              </a:r>
              <a:r>
                <a:rPr lang="ko" sz="1600" b="1" dirty="0">
                  <a:highlight>
                    <a:srgbClr val="FFD966"/>
                  </a:highlight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Agarwal et al.</a:t>
              </a:r>
              <a:r>
                <a:rPr lang="ko" sz="1600" b="1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)</a:t>
              </a:r>
              <a:b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</a:br>
              <a: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… </a:t>
              </a:r>
              <a:r>
                <a:rPr lang="ko" sz="1600" dirty="0">
                  <a:highlight>
                    <a:srgbClr val="FFD966"/>
                  </a:highlight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We introduce ID³, a novel selective PEFT method that calculates parameter importance continually and dynamically unmasks parameters</a:t>
              </a:r>
              <a:r>
                <a:rPr lang="ko" sz="1600" dirty="0">
                  <a:latin typeface="Linux Libertine" panose="02000503000000000000" pitchFamily="2" charset="0"/>
                  <a:ea typeface="Roboto"/>
                  <a:cs typeface="Linux Libertine" panose="02000503000000000000" pitchFamily="2" charset="0"/>
                  <a:sym typeface="Roboto"/>
                </a:rPr>
                <a:t> by balancing exploration and exploitation in parameter selection…</a:t>
              </a:r>
              <a:endParaRPr sz="16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  <a:sym typeface="Roboto"/>
              </a:endParaRPr>
            </a:p>
          </p:txBody>
        </p:sp>
        <p:cxnSp>
          <p:nvCxnSpPr>
            <p:cNvPr id="8" name="Google Shape;130;p22">
              <a:extLst>
                <a:ext uri="{FF2B5EF4-FFF2-40B4-BE49-F238E27FC236}">
                  <a16:creationId xmlns:a16="http://schemas.microsoft.com/office/drawing/2014/main" id="{10AACFCF-ECB1-4530-E74F-7A0D06197B93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3835100" y="3045051"/>
              <a:ext cx="713100" cy="18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" name="Google Shape;131;p22">
              <a:extLst>
                <a:ext uri="{FF2B5EF4-FFF2-40B4-BE49-F238E27FC236}">
                  <a16:creationId xmlns:a16="http://schemas.microsoft.com/office/drawing/2014/main" id="{2E50CC00-8D29-B893-875F-8B9F268E7D81}"/>
                </a:ext>
              </a:extLst>
            </p:cNvPr>
            <p:cNvCxnSpPr>
              <a:stCxn id="6" idx="1"/>
            </p:cNvCxnSpPr>
            <p:nvPr/>
          </p:nvCxnSpPr>
          <p:spPr>
            <a:xfrm flipH="1">
              <a:off x="3937195" y="4448645"/>
              <a:ext cx="599400" cy="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" name="Google Shape;132;p22">
              <a:extLst>
                <a:ext uri="{FF2B5EF4-FFF2-40B4-BE49-F238E27FC236}">
                  <a16:creationId xmlns:a16="http://schemas.microsoft.com/office/drawing/2014/main" id="{4FE275CA-419E-03A0-A0B6-80F4CF04710A}"/>
                </a:ext>
              </a:extLst>
            </p:cNvPr>
            <p:cNvCxnSpPr>
              <a:stCxn id="6" idx="1"/>
            </p:cNvCxnSpPr>
            <p:nvPr/>
          </p:nvCxnSpPr>
          <p:spPr>
            <a:xfrm rot="10800000">
              <a:off x="3931795" y="4165145"/>
              <a:ext cx="604800" cy="28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617F8D6-ACEB-8782-0C73-80750840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994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A5ACD-D297-FC1F-D292-21B87FB6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791" y="3734288"/>
            <a:ext cx="6532418" cy="544512"/>
          </a:xfrm>
        </p:spPr>
        <p:txBody>
          <a:bodyPr/>
          <a:lstStyle/>
          <a:p>
            <a:pPr algn="r"/>
            <a:r>
              <a:rPr lang="en-US" altLang="ko-KR" dirty="0"/>
              <a:t>Q&amp;A</a:t>
            </a:r>
            <a:endParaRPr kumimoji="1"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320F37F-2F7B-09F2-7163-C1CFA360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23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6C810-83B8-010C-3380-350A862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Freesentation 7 Bold" pitchFamily="2" charset="-127"/>
                <a:ea typeface="Freesentation 7 Bold" pitchFamily="2" charset="-127"/>
              </a:rPr>
              <a:t>Motivation</a:t>
            </a:r>
            <a:endParaRPr kumimoji="1" lang="ko-KR" altLang="en-US" dirty="0">
              <a:latin typeface="Freesentation 7 Bold" pitchFamily="2" charset="-127"/>
              <a:ea typeface="Freesentation 7 Bold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D0736A58-4B08-82AF-FFB6-310B6CB4B0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75"/>
          <a:stretch/>
        </p:blipFill>
        <p:spPr>
          <a:xfrm>
            <a:off x="6509617" y="1924070"/>
            <a:ext cx="3465686" cy="339784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D2F607C-F8DF-7D9E-236F-60EBCC8F1836}"/>
              </a:ext>
            </a:extLst>
          </p:cNvPr>
          <p:cNvSpPr txBox="1"/>
          <p:nvPr/>
        </p:nvSpPr>
        <p:spPr>
          <a:xfrm>
            <a:off x="6826683" y="3508600"/>
            <a:ext cx="4356000" cy="252259"/>
          </a:xfrm>
          <a:prstGeom prst="rect">
            <a:avLst/>
          </a:prstGeom>
          <a:solidFill>
            <a:srgbClr val="7030A0">
              <a:alpha val="17000"/>
            </a:srgbClr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Compiler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B219FD8-1661-06F3-D85E-DA6473FDA78F}"/>
              </a:ext>
            </a:extLst>
          </p:cNvPr>
          <p:cNvGrpSpPr/>
          <p:nvPr/>
        </p:nvGrpSpPr>
        <p:grpSpPr>
          <a:xfrm>
            <a:off x="6826683" y="3201958"/>
            <a:ext cx="4356000" cy="1785469"/>
            <a:chOff x="4761373" y="3478216"/>
            <a:chExt cx="4356000" cy="17854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7D01DB-E65B-646D-00CB-D4C2767BD741}"/>
                </a:ext>
              </a:extLst>
            </p:cNvPr>
            <p:cNvSpPr txBox="1"/>
            <p:nvPr/>
          </p:nvSpPr>
          <p:spPr>
            <a:xfrm>
              <a:off x="4761373" y="3478216"/>
              <a:ext cx="4356000" cy="252259"/>
            </a:xfrm>
            <a:prstGeom prst="rect">
              <a:avLst/>
            </a:prstGeom>
            <a:solidFill>
              <a:schemeClr val="accent6">
                <a:alpha val="22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Vector DB</a:t>
              </a:r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CA2AB9-0AA8-262A-58BA-4429F63F86F2}"/>
                </a:ext>
              </a:extLst>
            </p:cNvPr>
            <p:cNvSpPr txBox="1"/>
            <p:nvPr/>
          </p:nvSpPr>
          <p:spPr>
            <a:xfrm>
              <a:off x="4761373" y="4091500"/>
              <a:ext cx="4356000" cy="252259"/>
            </a:xfrm>
            <a:prstGeom prst="rect">
              <a:avLst/>
            </a:prstGeom>
            <a:solidFill>
              <a:schemeClr val="accent6">
                <a:alpha val="22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Vector DB</a:t>
              </a:r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F3CADC-9320-87D2-52C5-35B04BF86CB8}"/>
                </a:ext>
              </a:extLst>
            </p:cNvPr>
            <p:cNvSpPr txBox="1"/>
            <p:nvPr/>
          </p:nvSpPr>
          <p:spPr>
            <a:xfrm>
              <a:off x="4761373" y="5011426"/>
              <a:ext cx="4356000" cy="252259"/>
            </a:xfrm>
            <a:prstGeom prst="rect">
              <a:avLst/>
            </a:prstGeom>
            <a:solidFill>
              <a:schemeClr val="accent6">
                <a:alpha val="22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Vector DB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E01AF25-C0E9-EC7C-8492-C5E6AD661153}"/>
              </a:ext>
            </a:extLst>
          </p:cNvPr>
          <p:cNvGrpSpPr/>
          <p:nvPr/>
        </p:nvGrpSpPr>
        <p:grpSpPr>
          <a:xfrm>
            <a:off x="6826683" y="4121884"/>
            <a:ext cx="4356000" cy="1172183"/>
            <a:chOff x="4761373" y="4398142"/>
            <a:chExt cx="4356000" cy="117218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CC979A-6C5F-5730-BE78-4B8A5D664477}"/>
                </a:ext>
              </a:extLst>
            </p:cNvPr>
            <p:cNvSpPr txBox="1"/>
            <p:nvPr/>
          </p:nvSpPr>
          <p:spPr>
            <a:xfrm>
              <a:off x="4761373" y="5318066"/>
              <a:ext cx="4356000" cy="252259"/>
            </a:xfrm>
            <a:prstGeom prst="rect">
              <a:avLst/>
            </a:prstGeom>
            <a:solidFill>
              <a:schemeClr val="accent4">
                <a:alpha val="16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MVCC</a:t>
              </a:r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4505D2-D3B0-3F1A-70DE-D941F78346EE}"/>
                </a:ext>
              </a:extLst>
            </p:cNvPr>
            <p:cNvSpPr txBox="1"/>
            <p:nvPr/>
          </p:nvSpPr>
          <p:spPr>
            <a:xfrm>
              <a:off x="4761373" y="4398142"/>
              <a:ext cx="4356000" cy="252259"/>
            </a:xfrm>
            <a:prstGeom prst="rect">
              <a:avLst/>
            </a:prstGeom>
            <a:solidFill>
              <a:schemeClr val="accent4">
                <a:alpha val="16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MVCC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37631B-D29C-7687-43BF-7015F7864CF5}"/>
                </a:ext>
              </a:extLst>
            </p:cNvPr>
            <p:cNvSpPr txBox="1"/>
            <p:nvPr/>
          </p:nvSpPr>
          <p:spPr>
            <a:xfrm>
              <a:off x="4761373" y="4704784"/>
              <a:ext cx="4356000" cy="252259"/>
            </a:xfrm>
            <a:prstGeom prst="rect">
              <a:avLst/>
            </a:prstGeom>
            <a:solidFill>
              <a:schemeClr val="accent4">
                <a:alpha val="16000"/>
              </a:schemeClr>
            </a:solidFill>
          </p:spPr>
          <p:txBody>
            <a:bodyPr wrap="none" rtlCol="0" anchor="ctr" anchorCtr="0">
              <a:noAutofit/>
            </a:bodyPr>
            <a:lstStyle/>
            <a:p>
              <a:pPr algn="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MVCC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CE7D0F-1EAD-6D12-7080-66EAE862160C}"/>
              </a:ext>
            </a:extLst>
          </p:cNvPr>
          <p:cNvGrpSpPr/>
          <p:nvPr/>
        </p:nvGrpSpPr>
        <p:grpSpPr>
          <a:xfrm>
            <a:off x="1151723" y="3154842"/>
            <a:ext cx="3625387" cy="1320800"/>
            <a:chOff x="1294128" y="3154842"/>
            <a:chExt cx="3625387" cy="132080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4C1FCE80-4736-2C22-24DC-9ADCF782F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4128" y="3154842"/>
              <a:ext cx="1320800" cy="132080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ADE5D8E-58FD-2FF3-6903-DC751F9E99F4}"/>
                </a:ext>
              </a:extLst>
            </p:cNvPr>
            <p:cNvSpPr txBox="1"/>
            <p:nvPr/>
          </p:nvSpPr>
          <p:spPr>
            <a:xfrm>
              <a:off x="2418253" y="3599907"/>
              <a:ext cx="2501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400" dirty="0">
                  <a:latin typeface="Freesentation 4 Regular" pitchFamily="2" charset="-127"/>
                  <a:ea typeface="Freesentation 4 Regular" pitchFamily="2" charset="-127"/>
                </a:rPr>
                <a:t>Research-related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E98BF6-77A2-0354-6355-90B9A787B304}"/>
              </a:ext>
            </a:extLst>
          </p:cNvPr>
          <p:cNvGrpSpPr/>
          <p:nvPr/>
        </p:nvGrpSpPr>
        <p:grpSpPr>
          <a:xfrm>
            <a:off x="1111380" y="4974208"/>
            <a:ext cx="3706072" cy="1121870"/>
            <a:chOff x="1009317" y="4974208"/>
            <a:chExt cx="3706072" cy="1121870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4FF3B6F1-A160-7860-8476-2F2D100F5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3519" y="4974208"/>
              <a:ext cx="1121870" cy="112187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51C24D9-F879-A038-E1FE-324F418CB65C}"/>
                </a:ext>
              </a:extLst>
            </p:cNvPr>
            <p:cNvSpPr txBox="1"/>
            <p:nvPr/>
          </p:nvSpPr>
          <p:spPr>
            <a:xfrm>
              <a:off x="1009317" y="5184201"/>
              <a:ext cx="26333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latin typeface="Freesentation 4 Regular" pitchFamily="2" charset="-127"/>
                  <a:ea typeface="Freesentation 4 Regular" pitchFamily="2" charset="-127"/>
                </a:rPr>
                <a:t>Course-assigned</a:t>
              </a:r>
              <a:endParaRPr kumimoji="1" lang="ko-KR" altLang="en-US" sz="2400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1D618D2-0A4A-4079-AABD-F9BAB6C4B27C}"/>
              </a:ext>
            </a:extLst>
          </p:cNvPr>
          <p:cNvGrpSpPr/>
          <p:nvPr/>
        </p:nvGrpSpPr>
        <p:grpSpPr>
          <a:xfrm>
            <a:off x="1267150" y="1137197"/>
            <a:ext cx="3394533" cy="1719851"/>
            <a:chOff x="555009" y="3111062"/>
            <a:chExt cx="3394533" cy="1719851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D525DA6-DB81-CB7A-3005-8EE79677EBFD}"/>
                </a:ext>
              </a:extLst>
            </p:cNvPr>
            <p:cNvGrpSpPr/>
            <p:nvPr/>
          </p:nvGrpSpPr>
          <p:grpSpPr>
            <a:xfrm>
              <a:off x="555009" y="3644880"/>
              <a:ext cx="3394533" cy="1186033"/>
              <a:chOff x="7927900" y="448867"/>
              <a:chExt cx="3394533" cy="1186033"/>
            </a:xfrm>
          </p:grpSpPr>
          <p:pic>
            <p:nvPicPr>
              <p:cNvPr id="33" name="그림 32" descr="텍스트, 소프트웨어, 웹 페이지, 웹사이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63C0819-B306-0E03-A39B-A36D539CA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17073"/>
              <a:stretch/>
            </p:blipFill>
            <p:spPr>
              <a:xfrm>
                <a:off x="7927900" y="448867"/>
                <a:ext cx="3394533" cy="1186033"/>
              </a:xfrm>
              <a:prstGeom prst="rect">
                <a:avLst/>
              </a:prstGeom>
            </p:spPr>
          </p:pic>
          <p:pic>
            <p:nvPicPr>
              <p:cNvPr id="66" name="그림 65" descr="텍스트, 스크린샷, 운영 체제,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12BA88A-E966-0017-DA11-FF933A943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84325" b="82454"/>
              <a:stretch/>
            </p:blipFill>
            <p:spPr>
              <a:xfrm>
                <a:off x="8500944" y="481979"/>
                <a:ext cx="285096" cy="161200"/>
              </a:xfrm>
              <a:prstGeom prst="rect">
                <a:avLst/>
              </a:prstGeom>
            </p:spPr>
          </p:pic>
        </p:grpSp>
        <p:pic>
          <p:nvPicPr>
            <p:cNvPr id="70" name="그림 69" descr="텍스트, 스크린샷, 운영 체제,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3186DC5-730D-AEDD-2F1A-4293F637D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4325" b="82454"/>
            <a:stretch/>
          </p:blipFill>
          <p:spPr>
            <a:xfrm>
              <a:off x="660166" y="3677992"/>
              <a:ext cx="285096" cy="161200"/>
            </a:xfrm>
            <a:prstGeom prst="rect">
              <a:avLst/>
            </a:prstGeom>
          </p:spPr>
        </p:pic>
        <p:pic>
          <p:nvPicPr>
            <p:cNvPr id="71" name="그림 70" descr="텍스트, 스크린샷, 운영 체제,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1A0210E-738D-E07D-3B02-8FCB4A1AF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4325" b="82454"/>
            <a:stretch/>
          </p:blipFill>
          <p:spPr>
            <a:xfrm>
              <a:off x="812566" y="3830392"/>
              <a:ext cx="285096" cy="1612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4AD445D-BF39-2F0D-07FE-A715DC7D77E0}"/>
                </a:ext>
              </a:extLst>
            </p:cNvPr>
            <p:cNvSpPr txBox="1"/>
            <p:nvPr/>
          </p:nvSpPr>
          <p:spPr>
            <a:xfrm>
              <a:off x="861494" y="3111062"/>
              <a:ext cx="30073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400" dirty="0">
                  <a:latin typeface="Freesentation 4 Regular" pitchFamily="2" charset="-127"/>
                  <a:ea typeface="Freesentation 4 Regular" pitchFamily="2" charset="-127"/>
                </a:rPr>
                <a:t>Professor-suggested</a:t>
              </a:r>
              <a:endParaRPr kumimoji="1" lang="ko-KR" altLang="en-US" sz="2400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37B79B-B34A-4961-4CEF-41FB726D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94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96F19-68DF-71D2-971A-923DA8A7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Organizing Papers with MCP Server</a:t>
            </a: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19EA09-1729-EAE1-96B0-F78D4209F79E}"/>
              </a:ext>
            </a:extLst>
          </p:cNvPr>
          <p:cNvSpPr/>
          <p:nvPr/>
        </p:nvSpPr>
        <p:spPr>
          <a:xfrm>
            <a:off x="3446499" y="3160699"/>
            <a:ext cx="1148980" cy="12498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LLM engine</a:t>
            </a:r>
            <a:endParaRPr kumimoji="1" lang="ko-KR" altLang="en-US" sz="20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FAC1E3-1349-4D18-9B67-DA1379EC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1" y="3069991"/>
            <a:ext cx="1269920" cy="1269920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13BA3D89-0670-BC19-9C27-5770986AFFC6}"/>
              </a:ext>
            </a:extLst>
          </p:cNvPr>
          <p:cNvSpPr/>
          <p:nvPr/>
        </p:nvSpPr>
        <p:spPr>
          <a:xfrm>
            <a:off x="2506560" y="3675888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7" name="원통[C] 6">
            <a:extLst>
              <a:ext uri="{FF2B5EF4-FFF2-40B4-BE49-F238E27FC236}">
                <a16:creationId xmlns:a16="http://schemas.microsoft.com/office/drawing/2014/main" id="{1FAE3BB1-6BD5-2962-6A93-86F7A944E66B}"/>
              </a:ext>
            </a:extLst>
          </p:cNvPr>
          <p:cNvSpPr/>
          <p:nvPr/>
        </p:nvSpPr>
        <p:spPr>
          <a:xfrm>
            <a:off x="8041178" y="2016643"/>
            <a:ext cx="3596640" cy="3819325"/>
          </a:xfrm>
          <a:prstGeom prst="can">
            <a:avLst>
              <a:gd name="adj" fmla="val 1059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F6D2F81-66BE-1E64-D20D-A6A343B93EC6}"/>
              </a:ext>
            </a:extLst>
          </p:cNvPr>
          <p:cNvSpPr/>
          <p:nvPr/>
        </p:nvSpPr>
        <p:spPr>
          <a:xfrm>
            <a:off x="7101236" y="3675888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0B1A2-D662-ABC8-2AD8-1097D1D208F2}"/>
              </a:ext>
            </a:extLst>
          </p:cNvPr>
          <p:cNvSpPr txBox="1"/>
          <p:nvPr/>
        </p:nvSpPr>
        <p:spPr>
          <a:xfrm>
            <a:off x="8305338" y="2645510"/>
            <a:ext cx="209746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MVCC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project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D4A10-074E-DF8D-A54C-877160CA4BE1}"/>
              </a:ext>
            </a:extLst>
          </p:cNvPr>
          <p:cNvSpPr txBox="1"/>
          <p:nvPr/>
        </p:nvSpPr>
        <p:spPr>
          <a:xfrm>
            <a:off x="9354072" y="3663101"/>
            <a:ext cx="20974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Vector DB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project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CC49B-400D-E8EE-74D2-BE115599C803}"/>
              </a:ext>
            </a:extLst>
          </p:cNvPr>
          <p:cNvSpPr txBox="1"/>
          <p:nvPr/>
        </p:nvSpPr>
        <p:spPr>
          <a:xfrm>
            <a:off x="8582186" y="4680692"/>
            <a:ext cx="2097469" cy="646331"/>
          </a:xfrm>
          <a:prstGeom prst="rect">
            <a:avLst/>
          </a:prstGeom>
          <a:solidFill>
            <a:srgbClr val="F3E3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Compiler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project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00C3ECAD-DFA1-377F-177A-DBDADBD3316A}"/>
              </a:ext>
            </a:extLst>
          </p:cNvPr>
          <p:cNvSpPr/>
          <p:nvPr/>
        </p:nvSpPr>
        <p:spPr>
          <a:xfrm>
            <a:off x="4803898" y="3675888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D82A4D-C840-AA2F-9D76-0B2073A2E8E7}"/>
              </a:ext>
            </a:extLst>
          </p:cNvPr>
          <p:cNvSpPr/>
          <p:nvPr/>
        </p:nvSpPr>
        <p:spPr>
          <a:xfrm>
            <a:off x="5743837" y="3160699"/>
            <a:ext cx="1148980" cy="1249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Our </a:t>
            </a:r>
          </a:p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MCP</a:t>
            </a:r>
          </a:p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Server</a:t>
            </a:r>
            <a:endParaRPr kumimoji="1" lang="ko-KR" altLang="en-US" sz="2000" b="1" dirty="0">
              <a:latin typeface="Freesentation 7 Bold" pitchFamily="2" charset="-127"/>
              <a:ea typeface="Freesentation 7 Bold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2637DF5-F546-4E5C-8BF0-F1D4704A24B4}"/>
              </a:ext>
            </a:extLst>
          </p:cNvPr>
          <p:cNvGrpSpPr/>
          <p:nvPr/>
        </p:nvGrpSpPr>
        <p:grpSpPr>
          <a:xfrm>
            <a:off x="1287498" y="1660723"/>
            <a:ext cx="4991382" cy="1080871"/>
            <a:chOff x="1287498" y="1660723"/>
            <a:chExt cx="4991382" cy="1080871"/>
          </a:xfrm>
        </p:grpSpPr>
        <p:sp>
          <p:nvSpPr>
            <p:cNvPr id="19" name="모서리가 둥근 사각형 설명선[R] 18">
              <a:extLst>
                <a:ext uri="{FF2B5EF4-FFF2-40B4-BE49-F238E27FC236}">
                  <a16:creationId xmlns:a16="http://schemas.microsoft.com/office/drawing/2014/main" id="{978C3FBB-4459-6DA0-5829-95FB78CB3B86}"/>
                </a:ext>
              </a:extLst>
            </p:cNvPr>
            <p:cNvSpPr/>
            <p:nvPr/>
          </p:nvSpPr>
          <p:spPr>
            <a:xfrm>
              <a:off x="1287498" y="1660723"/>
              <a:ext cx="4991382" cy="1080871"/>
            </a:xfrm>
            <a:prstGeom prst="wedgeRoundRectCallout">
              <a:avLst>
                <a:gd name="adj1" fmla="val -35852"/>
                <a:gd name="adj2" fmla="val 73797"/>
                <a:gd name="adj3" fmla="val 16667"/>
              </a:avLst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4AE05B-2A35-8708-F039-099769909949}"/>
                </a:ext>
              </a:extLst>
            </p:cNvPr>
            <p:cNvSpPr txBox="1"/>
            <p:nvPr/>
          </p:nvSpPr>
          <p:spPr>
            <a:xfrm>
              <a:off x="1408643" y="1704897"/>
              <a:ext cx="4687357" cy="915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000" dirty="0">
                  <a:latin typeface="Freesentation 4 Regular" pitchFamily="2" charset="-127"/>
                  <a:ea typeface="Freesentation 4 Regular" pitchFamily="2" charset="-127"/>
                </a:rPr>
                <a:t>Save this paper in Vector DB project.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800" dirty="0">
                  <a:latin typeface="Freesentation 4 Regular" pitchFamily="2" charset="-127"/>
                  <a:ea typeface="Freesentation 4 Regular" pitchFamily="2" charset="-127"/>
                  <a:hlinkClick r:id="rId4"/>
                </a:rPr>
                <a:t>https://arxiv.org/</a:t>
              </a:r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  <a:hlinkClick r:id="rId4"/>
                </a:rPr>
                <a:t>pdf</a:t>
              </a:r>
              <a:r>
                <a:rPr kumimoji="1" lang="en-US" altLang="ko-KR" sz="1800" dirty="0">
                  <a:latin typeface="Freesentation 4 Regular" pitchFamily="2" charset="-127"/>
                  <a:ea typeface="Freesentation 4 Regular" pitchFamily="2" charset="-127"/>
                  <a:hlinkClick r:id="rId4"/>
                </a:rPr>
                <a:t>/1234.12345</a:t>
              </a:r>
              <a:endParaRPr kumimoji="1" lang="en-US" altLang="ko-KR" sz="1800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678CB66-F2AF-8470-BC30-3100696AE9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33" r="6214"/>
          <a:stretch/>
        </p:blipFill>
        <p:spPr>
          <a:xfrm>
            <a:off x="1881917" y="4040993"/>
            <a:ext cx="520433" cy="59783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8E254354-BD19-FB5D-A6CB-344B1EF78290}"/>
              </a:ext>
            </a:extLst>
          </p:cNvPr>
          <p:cNvGrpSpPr/>
          <p:nvPr/>
        </p:nvGrpSpPr>
        <p:grpSpPr>
          <a:xfrm>
            <a:off x="333296" y="4842527"/>
            <a:ext cx="5809567" cy="1683285"/>
            <a:chOff x="333296" y="4842527"/>
            <a:chExt cx="5809567" cy="168328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BDF35B3-75BB-1E7E-A29E-22D48143E348}"/>
                </a:ext>
              </a:extLst>
            </p:cNvPr>
            <p:cNvGrpSpPr/>
            <p:nvPr/>
          </p:nvGrpSpPr>
          <p:grpSpPr>
            <a:xfrm>
              <a:off x="333296" y="4842527"/>
              <a:ext cx="5809567" cy="1683285"/>
              <a:chOff x="333296" y="4842527"/>
              <a:chExt cx="5809567" cy="1683285"/>
            </a:xfrm>
          </p:grpSpPr>
          <p:pic>
            <p:nvPicPr>
              <p:cNvPr id="17" name="그림 16" descr="텍스트, 소프트웨어, 웹 페이지, 웹사이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FD58F706-8EF1-38E8-3779-9C012F411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296" y="4842527"/>
                <a:ext cx="5809567" cy="1683285"/>
              </a:xfrm>
              <a:prstGeom prst="rect">
                <a:avLst/>
              </a:prstGeom>
            </p:spPr>
          </p:pic>
          <p:pic>
            <p:nvPicPr>
              <p:cNvPr id="21" name="그림 20" descr="텍스트, 스크린샷, 운영 체제,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033EC09-3F23-40F3-7CE3-B9580FDF5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84325" b="82454"/>
              <a:stretch/>
            </p:blipFill>
            <p:spPr>
              <a:xfrm>
                <a:off x="1132672" y="4868004"/>
                <a:ext cx="408658" cy="231065"/>
              </a:xfrm>
              <a:prstGeom prst="rect">
                <a:avLst/>
              </a:prstGeom>
            </p:spPr>
          </p:pic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FBF4B59-6203-6FE7-94A7-2E4E7FD59F5F}"/>
                  </a:ext>
                </a:extLst>
              </p:cNvPr>
              <p:cNvGrpSpPr/>
              <p:nvPr/>
            </p:nvGrpSpPr>
            <p:grpSpPr>
              <a:xfrm>
                <a:off x="415636" y="4872068"/>
                <a:ext cx="634697" cy="454955"/>
                <a:chOff x="660166" y="3677992"/>
                <a:chExt cx="437496" cy="313600"/>
              </a:xfrm>
            </p:grpSpPr>
            <p:pic>
              <p:nvPicPr>
                <p:cNvPr id="22" name="그림 21" descr="텍스트, 스크린샷, 운영 체제, 소프트웨어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55658632-EF6C-0A2D-7A90-8548B4B61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84325" b="82454"/>
                <a:stretch/>
              </p:blipFill>
              <p:spPr>
                <a:xfrm>
                  <a:off x="660166" y="3677992"/>
                  <a:ext cx="285096" cy="161200"/>
                </a:xfrm>
                <a:prstGeom prst="rect">
                  <a:avLst/>
                </a:prstGeom>
              </p:spPr>
            </p:pic>
            <p:pic>
              <p:nvPicPr>
                <p:cNvPr id="23" name="그림 22" descr="텍스트, 스크린샷, 운영 체제, 소프트웨어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E044A2F8-16B4-42E0-5043-A90AD94EC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84325" b="82454"/>
                <a:stretch/>
              </p:blipFill>
              <p:spPr>
                <a:xfrm>
                  <a:off x="812566" y="3830392"/>
                  <a:ext cx="285096" cy="161200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BB8EA2-6D9D-860C-9F4C-AADA5E5F8E7B}"/>
                </a:ext>
              </a:extLst>
            </p:cNvPr>
            <p:cNvSpPr txBox="1"/>
            <p:nvPr/>
          </p:nvSpPr>
          <p:spPr>
            <a:xfrm>
              <a:off x="1250389" y="5679440"/>
              <a:ext cx="3203222" cy="537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latin typeface="Freesentation 4 Regular" pitchFamily="2" charset="-127"/>
                  <a:ea typeface="Freesentation 4 Regular" pitchFamily="2" charset="-127"/>
                  <a:hlinkClick r:id="rId8"/>
                </a:rPr>
                <a:t>https://arxiv.org/</a:t>
              </a:r>
              <a:r>
                <a:rPr kumimoji="1" lang="en-US" altLang="ko-KR" sz="1600" dirty="0">
                  <a:latin typeface="Freesentation 4 Regular" pitchFamily="2" charset="-127"/>
                  <a:ea typeface="Freesentation 4 Regular" pitchFamily="2" charset="-127"/>
                  <a:hlinkClick r:id="rId4"/>
                </a:rPr>
                <a:t>pdf/1234.12345</a:t>
              </a:r>
              <a:endParaRPr kumimoji="1" lang="en-US" altLang="ko-KR" sz="1600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71BCA-4086-786F-2CE0-606A3A3B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69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77891 -0.035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45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0D4E-5D7A-FAAC-0B5F-6727192B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사각형 설명선[R] 15">
            <a:extLst>
              <a:ext uri="{FF2B5EF4-FFF2-40B4-BE49-F238E27FC236}">
                <a16:creationId xmlns:a16="http://schemas.microsoft.com/office/drawing/2014/main" id="{AD70DD4F-2BBB-0B04-50B1-5F304F43D6AB}"/>
              </a:ext>
            </a:extLst>
          </p:cNvPr>
          <p:cNvSpPr/>
          <p:nvPr/>
        </p:nvSpPr>
        <p:spPr>
          <a:xfrm>
            <a:off x="1287498" y="1660723"/>
            <a:ext cx="4991382" cy="1080871"/>
          </a:xfrm>
          <a:prstGeom prst="wedgeRoundRectCallout">
            <a:avLst>
              <a:gd name="adj1" fmla="val -35852"/>
              <a:gd name="adj2" fmla="val 73797"/>
              <a:gd name="adj3" fmla="val 16667"/>
            </a:avLst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EE2F5E-0D7D-4C9D-FF9F-6AFF6623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Organizing Papers with Semantic Search</a:t>
            </a:r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563E1D-9AEE-65D1-EE35-45CB9840E28F}"/>
              </a:ext>
            </a:extLst>
          </p:cNvPr>
          <p:cNvSpPr/>
          <p:nvPr/>
        </p:nvSpPr>
        <p:spPr>
          <a:xfrm>
            <a:off x="3446499" y="3160699"/>
            <a:ext cx="1148980" cy="12498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LLM engine</a:t>
            </a:r>
            <a:endParaRPr kumimoji="1" lang="ko-KR" altLang="en-US" sz="20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365DAF-A9C9-341B-1889-82A419B0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1" y="3069991"/>
            <a:ext cx="1269920" cy="1269920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ACB78B4F-C227-E440-6016-B18FDE0023D7}"/>
              </a:ext>
            </a:extLst>
          </p:cNvPr>
          <p:cNvSpPr/>
          <p:nvPr/>
        </p:nvSpPr>
        <p:spPr>
          <a:xfrm>
            <a:off x="2506560" y="3675888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6BE29-953E-BB4B-2C06-DB7CEB3C190B}"/>
              </a:ext>
            </a:extLst>
          </p:cNvPr>
          <p:cNvSpPr txBox="1"/>
          <p:nvPr/>
        </p:nvSpPr>
        <p:spPr>
          <a:xfrm>
            <a:off x="1408643" y="1704897"/>
            <a:ext cx="4687357" cy="91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Save this paper in the closest project.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  <a:hlinkClick r:id="rId4"/>
              </a:rPr>
              <a:t>https://arxiv.org/pdf/0000.00000</a:t>
            </a:r>
            <a:endParaRPr kumimoji="1" lang="en-US" altLang="ko-KR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7" name="원통[C] 6">
            <a:extLst>
              <a:ext uri="{FF2B5EF4-FFF2-40B4-BE49-F238E27FC236}">
                <a16:creationId xmlns:a16="http://schemas.microsoft.com/office/drawing/2014/main" id="{B283071C-6955-EE62-B9D2-7D6A141D489C}"/>
              </a:ext>
            </a:extLst>
          </p:cNvPr>
          <p:cNvSpPr/>
          <p:nvPr/>
        </p:nvSpPr>
        <p:spPr>
          <a:xfrm>
            <a:off x="8041178" y="2016643"/>
            <a:ext cx="3596640" cy="3819325"/>
          </a:xfrm>
          <a:prstGeom prst="can">
            <a:avLst>
              <a:gd name="adj" fmla="val 1059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0B95FE8D-497B-2BFE-6F6A-FFA6BF1A9F23}"/>
              </a:ext>
            </a:extLst>
          </p:cNvPr>
          <p:cNvSpPr/>
          <p:nvPr/>
        </p:nvSpPr>
        <p:spPr>
          <a:xfrm>
            <a:off x="7101236" y="3675888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DC69D-51E7-9ABD-3919-8FB0011CB398}"/>
              </a:ext>
            </a:extLst>
          </p:cNvPr>
          <p:cNvSpPr txBox="1"/>
          <p:nvPr/>
        </p:nvSpPr>
        <p:spPr>
          <a:xfrm>
            <a:off x="8305338" y="2645510"/>
            <a:ext cx="209746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MVCC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project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237C7-EB1A-B8EE-2680-626252677AEE}"/>
              </a:ext>
            </a:extLst>
          </p:cNvPr>
          <p:cNvSpPr txBox="1"/>
          <p:nvPr/>
        </p:nvSpPr>
        <p:spPr>
          <a:xfrm>
            <a:off x="9354072" y="3663101"/>
            <a:ext cx="20974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Vector DB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project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6CE2B-C1A8-BC27-34A9-83BFD80B0433}"/>
              </a:ext>
            </a:extLst>
          </p:cNvPr>
          <p:cNvSpPr txBox="1"/>
          <p:nvPr/>
        </p:nvSpPr>
        <p:spPr>
          <a:xfrm>
            <a:off x="8582186" y="4680692"/>
            <a:ext cx="2097469" cy="646331"/>
          </a:xfrm>
          <a:prstGeom prst="rect">
            <a:avLst/>
          </a:prstGeom>
          <a:solidFill>
            <a:srgbClr val="F3E3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Compiler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project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26D381C6-7DAB-51C4-5562-6B6759C5493E}"/>
              </a:ext>
            </a:extLst>
          </p:cNvPr>
          <p:cNvSpPr/>
          <p:nvPr/>
        </p:nvSpPr>
        <p:spPr>
          <a:xfrm>
            <a:off x="4803898" y="3675888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6B5B04-F926-5A4D-7A77-EA47EC387428}"/>
              </a:ext>
            </a:extLst>
          </p:cNvPr>
          <p:cNvSpPr/>
          <p:nvPr/>
        </p:nvSpPr>
        <p:spPr>
          <a:xfrm>
            <a:off x="5743837" y="3160699"/>
            <a:ext cx="1148980" cy="1249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Our </a:t>
            </a:r>
          </a:p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MCP</a:t>
            </a:r>
          </a:p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Server</a:t>
            </a:r>
            <a:endParaRPr kumimoji="1" lang="ko-KR" altLang="en-US" sz="2000" b="1" dirty="0">
              <a:latin typeface="Freesentation 7 Bold" pitchFamily="2" charset="-127"/>
              <a:ea typeface="Freesentation 7 Bold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9F76D5D-D2B5-A9E5-9FCD-E804318E3877}"/>
              </a:ext>
            </a:extLst>
          </p:cNvPr>
          <p:cNvGrpSpPr/>
          <p:nvPr/>
        </p:nvGrpSpPr>
        <p:grpSpPr>
          <a:xfrm>
            <a:off x="114396" y="4543510"/>
            <a:ext cx="6019432" cy="1867450"/>
            <a:chOff x="114396" y="4543510"/>
            <a:chExt cx="4093388" cy="1269920"/>
          </a:xfrm>
        </p:grpSpPr>
        <p:pic>
          <p:nvPicPr>
            <p:cNvPr id="15" name="그림 14" descr="텍스트, 스크린샷, 운영 체제,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52F8B7E-F78C-8EC2-ECA5-212BA1C4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38582"/>
            <a:stretch/>
          </p:blipFill>
          <p:spPr>
            <a:xfrm>
              <a:off x="114396" y="4543510"/>
              <a:ext cx="4093388" cy="126992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25A2BE-03B4-57A1-E4C9-B2DB86987504}"/>
                </a:ext>
              </a:extLst>
            </p:cNvPr>
            <p:cNvSpPr txBox="1"/>
            <p:nvPr/>
          </p:nvSpPr>
          <p:spPr>
            <a:xfrm>
              <a:off x="755509" y="5274206"/>
              <a:ext cx="2482571" cy="4027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  <a:hlinkClick r:id="rId4"/>
                </a:rPr>
                <a:t>https://arxiv.org/pdf/0000.00000</a:t>
              </a:r>
              <a:endParaRPr kumimoji="1" lang="en-US" altLang="ko-KR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pic>
          <p:nvPicPr>
            <p:cNvPr id="17" name="그림 16" descr="텍스트, 스크린샷, 운영 체제,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C13AC96-24E2-EA6F-7FB1-F592967B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4325" b="82454"/>
            <a:stretch/>
          </p:blipFill>
          <p:spPr>
            <a:xfrm>
              <a:off x="671027" y="4598873"/>
              <a:ext cx="289408" cy="163638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890A605-6532-0337-2FC9-7EF98EEE7050}"/>
                </a:ext>
              </a:extLst>
            </p:cNvPr>
            <p:cNvGrpSpPr/>
            <p:nvPr/>
          </p:nvGrpSpPr>
          <p:grpSpPr>
            <a:xfrm>
              <a:off x="206748" y="4631491"/>
              <a:ext cx="417484" cy="299255"/>
              <a:chOff x="660166" y="3677992"/>
              <a:chExt cx="437496" cy="313600"/>
            </a:xfrm>
          </p:grpSpPr>
          <p:pic>
            <p:nvPicPr>
              <p:cNvPr id="20" name="그림 19" descr="텍스트, 스크린샷, 운영 체제,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7F5BD71-5A0E-50D8-6736-FD0BE166E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4325" b="82454"/>
              <a:stretch/>
            </p:blipFill>
            <p:spPr>
              <a:xfrm>
                <a:off x="660166" y="3677992"/>
                <a:ext cx="285096" cy="161200"/>
              </a:xfrm>
              <a:prstGeom prst="rect">
                <a:avLst/>
              </a:prstGeom>
            </p:spPr>
          </p:pic>
          <p:pic>
            <p:nvPicPr>
              <p:cNvPr id="21" name="그림 20" descr="텍스트, 스크린샷, 운영 체제, 소프트웨어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974696C-EE24-765D-A918-6E3BCE2A0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84325" b="82454"/>
              <a:stretch/>
            </p:blipFill>
            <p:spPr>
              <a:xfrm>
                <a:off x="812566" y="3830392"/>
                <a:ext cx="285096" cy="161200"/>
              </a:xfrm>
              <a:prstGeom prst="rect">
                <a:avLst/>
              </a:prstGeom>
            </p:spPr>
          </p:pic>
        </p:grp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88C2CED-F19C-A3F2-7A4C-8C9FE0E5FF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33" r="6214"/>
          <a:stretch/>
        </p:blipFill>
        <p:spPr>
          <a:xfrm>
            <a:off x="1881917" y="4040993"/>
            <a:ext cx="520433" cy="59783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A4D9AF9-4216-3292-E57B-5203C06E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4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741 L 0.39779 -0.04676 C 0.48268 -0.05116 0.48516 -0.02083 0.50807 -0.03495 C 0.53099 -0.04907 0.51979 -0.12778 0.53568 -0.13102 C 0.55143 -0.13426 0.59609 -0.09514 0.60287 -0.05463 C 0.60977 -0.01389 0.56693 0.11088 0.57643 0.11204 C 0.58607 0.11343 0.64479 0.00324 0.66029 -0.04676 C 0.67578 -0.09676 0.66706 -0.16458 0.66914 -0.18773 " pathEditMode="relative" ptsTypes="AAAAAAAA">
                                      <p:cBhvr>
                                        <p:cTn id="18" dur="2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 설명선[R] 21">
            <a:extLst>
              <a:ext uri="{FF2B5EF4-FFF2-40B4-BE49-F238E27FC236}">
                <a16:creationId xmlns:a16="http://schemas.microsoft.com/office/drawing/2014/main" id="{03A566BC-C049-F720-B3F2-5F62B6C2FC5C}"/>
              </a:ext>
            </a:extLst>
          </p:cNvPr>
          <p:cNvSpPr/>
          <p:nvPr/>
        </p:nvSpPr>
        <p:spPr>
          <a:xfrm>
            <a:off x="565156" y="5327023"/>
            <a:ext cx="6327661" cy="1115088"/>
          </a:xfrm>
          <a:prstGeom prst="wedgeRectCallout">
            <a:avLst>
              <a:gd name="adj1" fmla="val -9787"/>
              <a:gd name="adj2" fmla="val -117063"/>
            </a:avLst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b="1" dirty="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5    RELATED WORK</a:t>
            </a:r>
          </a:p>
          <a:p>
            <a:r>
              <a:rPr kumimoji="1" lang="en-US" altLang="ko-KR" dirty="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Multi-version concurrency control (MVCC) has long been ~~~ .</a:t>
            </a:r>
          </a:p>
          <a:p>
            <a:r>
              <a:rPr kumimoji="1" lang="en-US" altLang="ko-KR" dirty="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Recently</a:t>
            </a:r>
            <a:r>
              <a:rPr kumimoji="1" lang="ko-KR" altLang="en-US" dirty="0">
                <a:solidFill>
                  <a:schemeClr val="tx1"/>
                </a:solidFill>
                <a:latin typeface="Linux Libertine" panose="02000503000000000000" pitchFamily="2" charset="0"/>
                <a:ea typeface="Freesentation 4 Regular" pitchFamily="2" charset="-127"/>
                <a:cs typeface="Linux Libertine" panose="02000503000000000000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studies ~~~~ . Neumann et al. introduced ~~~  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8DD750-0079-DECC-4D54-EEA9E37B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Retrieving Related Papers with MCP Server</a:t>
            </a:r>
            <a:endParaRPr kumimoji="1" lang="ko-KR" altLang="en-US" dirty="0"/>
          </a:p>
        </p:txBody>
      </p:sp>
      <p:sp>
        <p:nvSpPr>
          <p:cNvPr id="3" name="모서리가 둥근 사각형 설명선[R] 2">
            <a:extLst>
              <a:ext uri="{FF2B5EF4-FFF2-40B4-BE49-F238E27FC236}">
                <a16:creationId xmlns:a16="http://schemas.microsoft.com/office/drawing/2014/main" id="{24876B16-81A3-DDFA-E4E9-91EA466F6FE3}"/>
              </a:ext>
            </a:extLst>
          </p:cNvPr>
          <p:cNvSpPr/>
          <p:nvPr/>
        </p:nvSpPr>
        <p:spPr>
          <a:xfrm>
            <a:off x="1287498" y="1508323"/>
            <a:ext cx="4940582" cy="1249834"/>
          </a:xfrm>
          <a:prstGeom prst="wedgeRoundRectCallout">
            <a:avLst>
              <a:gd name="adj1" fmla="val -35852"/>
              <a:gd name="adj2" fmla="val 73797"/>
              <a:gd name="adj3" fmla="val 16667"/>
            </a:avLst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1458BD-AD1C-AD93-68C7-FEE5EABE0B12}"/>
              </a:ext>
            </a:extLst>
          </p:cNvPr>
          <p:cNvSpPr/>
          <p:nvPr/>
        </p:nvSpPr>
        <p:spPr>
          <a:xfrm>
            <a:off x="3446499" y="3160699"/>
            <a:ext cx="1148980" cy="12498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Freesentation 4 Regular" pitchFamily="2" charset="-127"/>
                <a:ea typeface="Freesentation 4 Regular" pitchFamily="2" charset="-127"/>
              </a:rPr>
              <a:t>LLM engine</a:t>
            </a:r>
            <a:endParaRPr kumimoji="1" lang="ko-KR" altLang="en-US" sz="2000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B20574-E0F5-0356-920E-B3140C96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1" y="3069991"/>
            <a:ext cx="1269920" cy="126992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3CEBA43A-4403-822B-3065-024D9CEDADE9}"/>
              </a:ext>
            </a:extLst>
          </p:cNvPr>
          <p:cNvSpPr/>
          <p:nvPr/>
        </p:nvSpPr>
        <p:spPr>
          <a:xfrm>
            <a:off x="2506560" y="3553373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323E8-F908-EA5D-1A6E-9AE73E3A9F4B}"/>
              </a:ext>
            </a:extLst>
          </p:cNvPr>
          <p:cNvSpPr txBox="1"/>
          <p:nvPr/>
        </p:nvSpPr>
        <p:spPr>
          <a:xfrm>
            <a:off x="1338564" y="1687796"/>
            <a:ext cx="4757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I’m writing a paper: MVCC is All You Need. 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Please write the ”Related Work” section using the highly-related papers. (200 words)</a:t>
            </a:r>
          </a:p>
        </p:txBody>
      </p:sp>
      <p:sp>
        <p:nvSpPr>
          <p:cNvPr id="8" name="원통[C] 7">
            <a:extLst>
              <a:ext uri="{FF2B5EF4-FFF2-40B4-BE49-F238E27FC236}">
                <a16:creationId xmlns:a16="http://schemas.microsoft.com/office/drawing/2014/main" id="{B10A327A-056F-7856-57C4-80DEADAF9004}"/>
              </a:ext>
            </a:extLst>
          </p:cNvPr>
          <p:cNvSpPr/>
          <p:nvPr/>
        </p:nvSpPr>
        <p:spPr>
          <a:xfrm>
            <a:off x="8041178" y="2016643"/>
            <a:ext cx="3596640" cy="3819325"/>
          </a:xfrm>
          <a:prstGeom prst="can">
            <a:avLst>
              <a:gd name="adj" fmla="val 1059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1AD9E3F0-1E22-0735-9796-30F5EBAF290A}"/>
              </a:ext>
            </a:extLst>
          </p:cNvPr>
          <p:cNvSpPr/>
          <p:nvPr/>
        </p:nvSpPr>
        <p:spPr>
          <a:xfrm>
            <a:off x="7101236" y="3553373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A1598-6EAB-A333-91CF-1F80AAAE4347}"/>
              </a:ext>
            </a:extLst>
          </p:cNvPr>
          <p:cNvSpPr txBox="1"/>
          <p:nvPr/>
        </p:nvSpPr>
        <p:spPr>
          <a:xfrm>
            <a:off x="8305338" y="2645510"/>
            <a:ext cx="209746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MVCC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project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7E3BD-2B35-65F5-AFC3-6197927E0324}"/>
              </a:ext>
            </a:extLst>
          </p:cNvPr>
          <p:cNvSpPr txBox="1"/>
          <p:nvPr/>
        </p:nvSpPr>
        <p:spPr>
          <a:xfrm>
            <a:off x="9354072" y="3663101"/>
            <a:ext cx="20974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Vector DB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project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85B2E-654A-B779-0F22-3BF415C485DB}"/>
              </a:ext>
            </a:extLst>
          </p:cNvPr>
          <p:cNvSpPr txBox="1"/>
          <p:nvPr/>
        </p:nvSpPr>
        <p:spPr>
          <a:xfrm>
            <a:off x="8582186" y="4680692"/>
            <a:ext cx="2097469" cy="646331"/>
          </a:xfrm>
          <a:prstGeom prst="rect">
            <a:avLst/>
          </a:prstGeom>
          <a:solidFill>
            <a:srgbClr val="F3E3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Compiler</a:t>
            </a:r>
          </a:p>
          <a:p>
            <a:pPr algn="ctr"/>
            <a:r>
              <a:rPr kumimoji="1" lang="en-US" altLang="ko-KR" dirty="0">
                <a:latin typeface="Freesentation 4 Regular" pitchFamily="2" charset="-127"/>
                <a:ea typeface="Freesentation 4 Regular" pitchFamily="2" charset="-127"/>
              </a:rPr>
              <a:t>project</a:t>
            </a:r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BE9083B2-1DF8-BFB2-478E-B1C3BFC2278C}"/>
              </a:ext>
            </a:extLst>
          </p:cNvPr>
          <p:cNvSpPr/>
          <p:nvPr/>
        </p:nvSpPr>
        <p:spPr>
          <a:xfrm>
            <a:off x="4803898" y="3553373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418BEA-7D7C-287C-E04E-6DF27ABB320D}"/>
              </a:ext>
            </a:extLst>
          </p:cNvPr>
          <p:cNvSpPr/>
          <p:nvPr/>
        </p:nvSpPr>
        <p:spPr>
          <a:xfrm>
            <a:off x="5743837" y="3160699"/>
            <a:ext cx="1148980" cy="1249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Our </a:t>
            </a:r>
          </a:p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MCP</a:t>
            </a:r>
          </a:p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Server</a:t>
            </a:r>
            <a:endParaRPr kumimoji="1" lang="ko-KR" altLang="en-US" sz="2000" b="1" dirty="0">
              <a:latin typeface="Freesentation 7 Bold" pitchFamily="2" charset="-127"/>
              <a:ea typeface="Freesentation 7 Bold" pitchFamily="2" charset="-127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7B142EDF-3E85-FF06-C9C1-A34E773E5EFF}"/>
              </a:ext>
            </a:extLst>
          </p:cNvPr>
          <p:cNvSpPr/>
          <p:nvPr/>
        </p:nvSpPr>
        <p:spPr>
          <a:xfrm flipH="1">
            <a:off x="2476063" y="3880388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A0946447-5DAD-0CC4-7C75-BD891E6BBC1D}"/>
              </a:ext>
            </a:extLst>
          </p:cNvPr>
          <p:cNvSpPr/>
          <p:nvPr/>
        </p:nvSpPr>
        <p:spPr>
          <a:xfrm flipH="1">
            <a:off x="7070739" y="3880388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84B9A4DF-59FA-4194-56A3-0830C98AE083}"/>
              </a:ext>
            </a:extLst>
          </p:cNvPr>
          <p:cNvSpPr/>
          <p:nvPr/>
        </p:nvSpPr>
        <p:spPr>
          <a:xfrm flipH="1">
            <a:off x="4773401" y="3880388"/>
            <a:ext cx="731520" cy="219456"/>
          </a:xfrm>
          <a:prstGeom prst="rightArrow">
            <a:avLst>
              <a:gd name="adj1" fmla="val 32639"/>
              <a:gd name="adj2" fmla="val 9629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39CDE5-F1F0-0228-DE23-0C5C97D8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10095516" y="2742627"/>
            <a:ext cx="520433" cy="5978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3CA41E-9F9F-1ECB-F2B6-A35343D93B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9721059" y="2172910"/>
            <a:ext cx="520433" cy="5978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56F61F-9576-B8A6-2B7E-395085212A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10146534" y="2419990"/>
            <a:ext cx="520433" cy="5978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F785561-CBF3-4ABB-5826-2B831396AD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9834895" y="2577409"/>
            <a:ext cx="520433" cy="59783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7B0294-A09D-51AF-B55B-80FC1B1E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11074416" y="3464517"/>
            <a:ext cx="520433" cy="5978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73456AE-3EA7-F6B7-3396-E354DA429E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11499891" y="3711597"/>
            <a:ext cx="520433" cy="59783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8130B3-CB00-C4A0-B6EB-F96952A2E6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11188252" y="3869016"/>
            <a:ext cx="520433" cy="59783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499925F-9BB1-5E5A-1839-F5128D92F8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10337169" y="5104981"/>
            <a:ext cx="520433" cy="5978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81E32F3-AC49-6BF9-BCF5-C522EC88ED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8228536" y="2312208"/>
            <a:ext cx="520433" cy="5978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EF7052-BC02-5C7F-D3DF-41E6F352C1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8342372" y="2796756"/>
            <a:ext cx="520433" cy="59783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C2C7707-CC36-E520-5ED6-AB8261AB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10074031" y="2745228"/>
            <a:ext cx="520433" cy="5978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4F57125-C2FE-199C-2CC0-ABB1471273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9699574" y="2175511"/>
            <a:ext cx="520433" cy="59783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B76F8BF-5DE1-2574-C140-AF759651EB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10125049" y="2422591"/>
            <a:ext cx="520433" cy="59783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103C6CA-E803-5AD4-5CFF-022EF5A3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3" r="6214"/>
          <a:stretch/>
        </p:blipFill>
        <p:spPr>
          <a:xfrm>
            <a:off x="9813410" y="2580010"/>
            <a:ext cx="520433" cy="597835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61BEDD62-74D0-3FE6-F9A8-CB7F39919A5C}"/>
              </a:ext>
            </a:extLst>
          </p:cNvPr>
          <p:cNvSpPr/>
          <p:nvPr/>
        </p:nvSpPr>
        <p:spPr>
          <a:xfrm>
            <a:off x="9525093" y="2016643"/>
            <a:ext cx="1340901" cy="1447874"/>
          </a:xfrm>
          <a:prstGeom prst="ellipse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15EFB80-1CAC-61AD-7F44-AFD3D8ED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5.55112E-17 L -0.40105 0.333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2" y="166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25521 0.41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208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-0.34765 0.380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83" y="190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43476 0.357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5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7" grpId="0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936D-E6BA-3DDF-F921-0BDF7184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6941D-91E6-F6E8-26B7-A73DA718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Methodology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B1E5CB-12ED-48EB-CAC2-8F77E352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4095442"/>
            <a:ext cx="1269920" cy="126992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3DAF2F-065D-699E-1F42-A6B07ADEBE88}"/>
              </a:ext>
            </a:extLst>
          </p:cNvPr>
          <p:cNvSpPr/>
          <p:nvPr/>
        </p:nvSpPr>
        <p:spPr>
          <a:xfrm>
            <a:off x="5892338" y="3812212"/>
            <a:ext cx="1191831" cy="20425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Our</a:t>
            </a:r>
          </a:p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MCP</a:t>
            </a:r>
          </a:p>
          <a:p>
            <a:pPr algn="ctr"/>
            <a:r>
              <a:rPr kumimoji="1" lang="en-US" altLang="ko-KR" sz="2000" b="1" dirty="0">
                <a:latin typeface="Freesentation 7 Bold" pitchFamily="2" charset="-127"/>
                <a:ea typeface="Freesentation 7 Bold" pitchFamily="2" charset="-127"/>
              </a:rPr>
              <a:t>Server</a:t>
            </a:r>
            <a:endParaRPr kumimoji="1" lang="ko-KR" altLang="en-US" sz="2000" b="1" dirty="0">
              <a:latin typeface="Freesentation 7 Bold" pitchFamily="2" charset="-127"/>
              <a:ea typeface="Freesentation 7 Bold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8700085-6636-7FEE-38E4-E4482CA23D20}"/>
              </a:ext>
            </a:extLst>
          </p:cNvPr>
          <p:cNvGrpSpPr/>
          <p:nvPr/>
        </p:nvGrpSpPr>
        <p:grpSpPr>
          <a:xfrm>
            <a:off x="5331939" y="4681487"/>
            <a:ext cx="537885" cy="195496"/>
            <a:chOff x="6741025" y="3661806"/>
            <a:chExt cx="715924" cy="195496"/>
          </a:xfrm>
        </p:grpSpPr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994CE929-6D84-0A17-5324-98493BC563BB}"/>
                </a:ext>
              </a:extLst>
            </p:cNvPr>
            <p:cNvCxnSpPr>
              <a:cxnSpLocks/>
            </p:cNvCxnSpPr>
            <p:nvPr/>
          </p:nvCxnSpPr>
          <p:spPr>
            <a:xfrm>
              <a:off x="6741025" y="3661806"/>
              <a:ext cx="71592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  <a:alpha val="99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196090D-A938-D587-129E-228022C73124}"/>
                </a:ext>
              </a:extLst>
            </p:cNvPr>
            <p:cNvCxnSpPr>
              <a:cxnSpLocks/>
            </p:cNvCxnSpPr>
            <p:nvPr/>
          </p:nvCxnSpPr>
          <p:spPr>
            <a:xfrm>
              <a:off x="6741025" y="3857302"/>
              <a:ext cx="71592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  <a:alpha val="99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CA20478-EEBB-F972-3EC4-B5613F7816A0}"/>
              </a:ext>
            </a:extLst>
          </p:cNvPr>
          <p:cNvGrpSpPr/>
          <p:nvPr/>
        </p:nvGrpSpPr>
        <p:grpSpPr>
          <a:xfrm>
            <a:off x="2758566" y="4016930"/>
            <a:ext cx="2521734" cy="1524611"/>
            <a:chOff x="2758566" y="2991479"/>
            <a:chExt cx="3006214" cy="152461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07CA1A9-FC94-3DE4-6EE5-1F3FDDDE7F44}"/>
                </a:ext>
              </a:extLst>
            </p:cNvPr>
            <p:cNvGrpSpPr/>
            <p:nvPr/>
          </p:nvGrpSpPr>
          <p:grpSpPr>
            <a:xfrm>
              <a:off x="2758566" y="2991479"/>
              <a:ext cx="3006214" cy="1524611"/>
              <a:chOff x="2418827" y="2915248"/>
              <a:chExt cx="3306835" cy="1677072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6711DAB-A0F1-34AE-EE80-4F128A4E7FA5}"/>
                  </a:ext>
                </a:extLst>
              </p:cNvPr>
              <p:cNvSpPr/>
              <p:nvPr/>
            </p:nvSpPr>
            <p:spPr>
              <a:xfrm>
                <a:off x="2619430" y="3160699"/>
                <a:ext cx="1148980" cy="124983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dirty="0">
                    <a:latin typeface="Freesentation 4 Regular" pitchFamily="2" charset="-127"/>
                    <a:ea typeface="Freesentation 4 Regular" pitchFamily="2" charset="-127"/>
                  </a:rPr>
                  <a:t>LLM engine</a:t>
                </a:r>
                <a:endParaRPr kumimoji="1" lang="ko-KR" altLang="en-US" dirty="0">
                  <a:latin typeface="Freesentation 4 Regular" pitchFamily="2" charset="-127"/>
                  <a:ea typeface="Freesentation 4 Regular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EBE137A-88DA-3586-EAD8-C451C665FE58}"/>
                  </a:ext>
                </a:extLst>
              </p:cNvPr>
              <p:cNvSpPr/>
              <p:nvPr/>
            </p:nvSpPr>
            <p:spPr>
              <a:xfrm>
                <a:off x="4457416" y="3147912"/>
                <a:ext cx="1148980" cy="124983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dirty="0">
                    <a:latin typeface="Freesentation 4 Regular" pitchFamily="2" charset="-127"/>
                    <a:ea typeface="Freesentation 4 Regular" pitchFamily="2" charset="-127"/>
                  </a:rPr>
                  <a:t>MCP</a:t>
                </a:r>
              </a:p>
              <a:p>
                <a:pPr algn="ctr"/>
                <a:r>
                  <a:rPr kumimoji="1" lang="en-US" altLang="ko-KR" dirty="0">
                    <a:latin typeface="Freesentation 4 Regular" pitchFamily="2" charset="-127"/>
                    <a:ea typeface="Freesentation 4 Regular" pitchFamily="2" charset="-127"/>
                  </a:rPr>
                  <a:t>Client</a:t>
                </a:r>
                <a:endParaRPr kumimoji="1" lang="ko-KR" altLang="en-US" dirty="0">
                  <a:latin typeface="Freesentation 4 Regular" pitchFamily="2" charset="-127"/>
                  <a:ea typeface="Freesentation 4 Regular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9E3AFC9-44AF-30CC-E315-E19FBA6E2EAB}"/>
                  </a:ext>
                </a:extLst>
              </p:cNvPr>
              <p:cNvSpPr/>
              <p:nvPr/>
            </p:nvSpPr>
            <p:spPr>
              <a:xfrm>
                <a:off x="2418827" y="2915248"/>
                <a:ext cx="3306835" cy="1677072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000" dirty="0">
                  <a:latin typeface="Freesentation 4 Regular" pitchFamily="2" charset="-127"/>
                  <a:ea typeface="Freesentation 4 Regular" pitchFamily="2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8EDBBBC-277D-8C9B-2EF0-84AE2976DA33}"/>
                </a:ext>
              </a:extLst>
            </p:cNvPr>
            <p:cNvGrpSpPr/>
            <p:nvPr/>
          </p:nvGrpSpPr>
          <p:grpSpPr>
            <a:xfrm>
              <a:off x="4029872" y="3656036"/>
              <a:ext cx="537885" cy="195496"/>
              <a:chOff x="6741025" y="3661806"/>
              <a:chExt cx="715924" cy="195496"/>
            </a:xfrm>
          </p:grpSpPr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59442DC2-F390-7B16-577D-79D0AB7E3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1025" y="3661806"/>
                <a:ext cx="715924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BC26FD55-C25B-F3DC-E18D-CA11FD7ACD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1025" y="3857302"/>
                <a:ext cx="715924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69203B7-F37C-155A-9138-C192CBFD04FC}"/>
              </a:ext>
            </a:extLst>
          </p:cNvPr>
          <p:cNvGrpSpPr/>
          <p:nvPr/>
        </p:nvGrpSpPr>
        <p:grpSpPr>
          <a:xfrm>
            <a:off x="2162135" y="4681487"/>
            <a:ext cx="537885" cy="195496"/>
            <a:chOff x="6741025" y="3661806"/>
            <a:chExt cx="715924" cy="195496"/>
          </a:xfrm>
        </p:grpSpPr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5A442EFC-18BB-DC34-5261-7E7DC5DF4884}"/>
                </a:ext>
              </a:extLst>
            </p:cNvPr>
            <p:cNvCxnSpPr>
              <a:cxnSpLocks/>
            </p:cNvCxnSpPr>
            <p:nvPr/>
          </p:nvCxnSpPr>
          <p:spPr>
            <a:xfrm>
              <a:off x="6741025" y="3661806"/>
              <a:ext cx="71592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  <a:alpha val="99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63BA7F65-8157-658C-1308-E5C51006EFA6}"/>
                </a:ext>
              </a:extLst>
            </p:cNvPr>
            <p:cNvCxnSpPr>
              <a:cxnSpLocks/>
            </p:cNvCxnSpPr>
            <p:nvPr/>
          </p:nvCxnSpPr>
          <p:spPr>
            <a:xfrm>
              <a:off x="6741025" y="3857302"/>
              <a:ext cx="71592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  <a:alpha val="99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8232284-15AF-96DE-8F11-CAF830DF070B}"/>
              </a:ext>
            </a:extLst>
          </p:cNvPr>
          <p:cNvGrpSpPr/>
          <p:nvPr/>
        </p:nvGrpSpPr>
        <p:grpSpPr>
          <a:xfrm>
            <a:off x="7196855" y="3965879"/>
            <a:ext cx="3627897" cy="514239"/>
            <a:chOff x="7196855" y="3965879"/>
            <a:chExt cx="3627897" cy="51423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81A4CA80-6A1D-8658-B456-1632324D5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6896" y="3965879"/>
              <a:ext cx="1147856" cy="514239"/>
            </a:xfrm>
            <a:prstGeom prst="rect">
              <a:avLst/>
            </a:prstGeom>
          </p:spPr>
        </p:pic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16542DC0-BBD5-F4CD-12C6-BB6282882E6F}"/>
                </a:ext>
              </a:extLst>
            </p:cNvPr>
            <p:cNvCxnSpPr>
              <a:cxnSpLocks/>
            </p:cNvCxnSpPr>
            <p:nvPr/>
          </p:nvCxnSpPr>
          <p:spPr>
            <a:xfrm>
              <a:off x="7196855" y="4233285"/>
              <a:ext cx="1954161" cy="0"/>
            </a:xfrm>
            <a:prstGeom prst="straightConnector1">
              <a:avLst/>
            </a:prstGeom>
            <a:ln w="38100">
              <a:solidFill>
                <a:schemeClr val="accent1">
                  <a:alpha val="99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1B9E576-01CE-88AA-AF26-C1AA2752EF56}"/>
                </a:ext>
              </a:extLst>
            </p:cNvPr>
            <p:cNvSpPr txBox="1"/>
            <p:nvPr/>
          </p:nvSpPr>
          <p:spPr>
            <a:xfrm>
              <a:off x="7737323" y="4067533"/>
              <a:ext cx="873222" cy="2635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crawl</a:t>
              </a:r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07BB528-B1B2-7BBA-56C9-48416DC3E9F6}"/>
              </a:ext>
            </a:extLst>
          </p:cNvPr>
          <p:cNvGrpSpPr/>
          <p:nvPr/>
        </p:nvGrpSpPr>
        <p:grpSpPr>
          <a:xfrm>
            <a:off x="7196855" y="4435318"/>
            <a:ext cx="4031721" cy="845567"/>
            <a:chOff x="7196855" y="4435318"/>
            <a:chExt cx="4031721" cy="845567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95CA9AB-27D9-3311-3471-DB88B0F16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9868"/>
            <a:stretch/>
          </p:blipFill>
          <p:spPr>
            <a:xfrm>
              <a:off x="9273072" y="4435318"/>
              <a:ext cx="1955504" cy="845567"/>
            </a:xfrm>
            <a:prstGeom prst="rect">
              <a:avLst/>
            </a:prstGeom>
          </p:spPr>
        </p:pic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72E96773-B5B6-6C40-DAB8-CA724DB5FC58}"/>
                </a:ext>
              </a:extLst>
            </p:cNvPr>
            <p:cNvCxnSpPr>
              <a:cxnSpLocks/>
            </p:cNvCxnSpPr>
            <p:nvPr/>
          </p:nvCxnSpPr>
          <p:spPr>
            <a:xfrm>
              <a:off x="7196855" y="4858102"/>
              <a:ext cx="1954161" cy="0"/>
            </a:xfrm>
            <a:prstGeom prst="straightConnector1">
              <a:avLst/>
            </a:prstGeom>
            <a:ln w="38100">
              <a:solidFill>
                <a:schemeClr val="accent1">
                  <a:alpha val="99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60C0E1-6EBA-5017-F722-F2E23EB1C6A1}"/>
                </a:ext>
              </a:extLst>
            </p:cNvPr>
            <p:cNvSpPr txBox="1"/>
            <p:nvPr/>
          </p:nvSpPr>
          <p:spPr>
            <a:xfrm>
              <a:off x="7645634" y="4692350"/>
              <a:ext cx="1056600" cy="2635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embed</a:t>
              </a:r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CD4D51B-4F0B-6725-7EB6-D97DAD107084}"/>
              </a:ext>
            </a:extLst>
          </p:cNvPr>
          <p:cNvGrpSpPr/>
          <p:nvPr/>
        </p:nvGrpSpPr>
        <p:grpSpPr>
          <a:xfrm>
            <a:off x="7196855" y="5199983"/>
            <a:ext cx="4041464" cy="727285"/>
            <a:chOff x="7196855" y="5199983"/>
            <a:chExt cx="4041464" cy="72728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449AC088-B18C-D0B6-B968-0DE4C6943A1D}"/>
                </a:ext>
              </a:extLst>
            </p:cNvPr>
            <p:cNvGrpSpPr/>
            <p:nvPr/>
          </p:nvGrpSpPr>
          <p:grpSpPr>
            <a:xfrm>
              <a:off x="9263329" y="5293685"/>
              <a:ext cx="1974990" cy="633583"/>
              <a:chOff x="9342416" y="4379994"/>
              <a:chExt cx="1974990" cy="633583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38027F-DB85-4AC8-21BF-3F2E6F0824C2}"/>
                  </a:ext>
                </a:extLst>
              </p:cNvPr>
              <p:cNvSpPr txBox="1"/>
              <p:nvPr/>
            </p:nvSpPr>
            <p:spPr>
              <a:xfrm>
                <a:off x="10151396" y="4516090"/>
                <a:ext cx="1166010" cy="311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kumimoji="1" lang="en-US" altLang="ko-KR" dirty="0">
                    <a:latin typeface="Freesentation 4 Regular" pitchFamily="2" charset="-127"/>
                    <a:ea typeface="Freesentation 4 Regular" pitchFamily="2" charset="-127"/>
                  </a:rPr>
                  <a:t>+ </a:t>
                </a:r>
                <a:r>
                  <a:rPr kumimoji="1" lang="en-US" altLang="ko-KR" dirty="0" err="1">
                    <a:latin typeface="Consolas" panose="020B0609020204030204" pitchFamily="49" charset="0"/>
                    <a:ea typeface="Freesentation 4 Regular" pitchFamily="2" charset="-127"/>
                    <a:cs typeface="Consolas" panose="020B0609020204030204" pitchFamily="49" charset="0"/>
                  </a:rPr>
                  <a:t>pgvector</a:t>
                </a:r>
                <a:endParaRPr kumimoji="1" lang="ko-KR" altLang="en-US" dirty="0">
                  <a:latin typeface="Consolas" panose="020B0609020204030204" pitchFamily="49" charset="0"/>
                  <a:ea typeface="Freesentation 4 Regular" pitchFamily="2" charset="-127"/>
                  <a:cs typeface="Consolas" panose="020B0609020204030204" pitchFamily="49" charset="0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5BC82EF1-3496-18D9-51F0-B21F8EA4D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42416" y="4379994"/>
                <a:ext cx="614384" cy="633583"/>
              </a:xfrm>
              <a:prstGeom prst="rect">
                <a:avLst/>
              </a:prstGeom>
            </p:spPr>
          </p:pic>
        </p:grp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B26E417-A4A5-7E80-E425-9FADE2711F53}"/>
                </a:ext>
              </a:extLst>
            </p:cNvPr>
            <p:cNvCxnSpPr>
              <a:cxnSpLocks/>
            </p:cNvCxnSpPr>
            <p:nvPr/>
          </p:nvCxnSpPr>
          <p:spPr>
            <a:xfrm>
              <a:off x="7196855" y="5512729"/>
              <a:ext cx="1954161" cy="0"/>
            </a:xfrm>
            <a:prstGeom prst="straightConnector1">
              <a:avLst/>
            </a:prstGeom>
            <a:ln w="38100">
              <a:solidFill>
                <a:schemeClr val="accent1">
                  <a:alpha val="99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301806-558B-3023-A0DF-EEF59E086898}"/>
                </a:ext>
              </a:extLst>
            </p:cNvPr>
            <p:cNvSpPr txBox="1"/>
            <p:nvPr/>
          </p:nvSpPr>
          <p:spPr>
            <a:xfrm>
              <a:off x="7737323" y="5199983"/>
              <a:ext cx="873222" cy="32988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data</a:t>
              </a:r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F4D4127-C6BE-3BBD-0A84-230EB4BC40C3}"/>
                </a:ext>
              </a:extLst>
            </p:cNvPr>
            <p:cNvSpPr txBox="1"/>
            <p:nvPr/>
          </p:nvSpPr>
          <p:spPr>
            <a:xfrm>
              <a:off x="7737322" y="5479330"/>
              <a:ext cx="873222" cy="2635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kumimoji="1" lang="en-US" altLang="ko-KR" dirty="0">
                  <a:latin typeface="Freesentation 4 Regular" pitchFamily="2" charset="-127"/>
                  <a:ea typeface="Freesentation 4 Regular" pitchFamily="2" charset="-127"/>
                </a:rPr>
                <a:t>manipulation</a:t>
              </a:r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345091B-48D0-2CC0-FBDD-E75399340016}"/>
              </a:ext>
            </a:extLst>
          </p:cNvPr>
          <p:cNvSpPr txBox="1"/>
          <p:nvPr/>
        </p:nvSpPr>
        <p:spPr>
          <a:xfrm>
            <a:off x="6358594" y="730449"/>
            <a:ext cx="3916196" cy="2635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kumimoji="1" lang="en-US" altLang="ko-KR" dirty="0" err="1">
                <a:latin typeface="Consolas" panose="020B0609020204030204" pitchFamily="49" charset="0"/>
                <a:ea typeface="Freesentation 4 Regular" pitchFamily="2" charset="-127"/>
                <a:cs typeface="Consolas" panose="020B0609020204030204" pitchFamily="49" charset="0"/>
              </a:rPr>
              <a:t>arxiv</a:t>
            </a:r>
            <a:r>
              <a:rPr kumimoji="1" lang="en-US" altLang="ko-KR" dirty="0">
                <a:latin typeface="Consolas" panose="020B0609020204030204" pitchFamily="49" charset="0"/>
                <a:ea typeface="Freesentation 4 Regular" pitchFamily="2" charset="-127"/>
                <a:cs typeface="Consolas" panose="020B0609020204030204" pitchFamily="49" charset="0"/>
              </a:rPr>
              <a:t> id or </a:t>
            </a:r>
            <a:r>
              <a:rPr kumimoji="1" lang="en-US" altLang="ko-KR" dirty="0" err="1">
                <a:latin typeface="Consolas" panose="020B0609020204030204" pitchFamily="49" charset="0"/>
                <a:ea typeface="Freesentation 4 Regular" pitchFamily="2" charset="-127"/>
                <a:cs typeface="Consolas" panose="020B0609020204030204" pitchFamily="49" charset="0"/>
              </a:rPr>
              <a:t>arxiv</a:t>
            </a:r>
            <a:r>
              <a:rPr kumimoji="1" lang="en-US" altLang="ko-KR" dirty="0">
                <a:latin typeface="Consolas" panose="020B0609020204030204" pitchFamily="49" charset="0"/>
                <a:ea typeface="Freesentation 4 Regular" pitchFamily="2" charset="-127"/>
                <a:cs typeface="Consolas" panose="020B0609020204030204" pitchFamily="49" charset="0"/>
              </a:rPr>
              <a:t> </a:t>
            </a:r>
            <a:r>
              <a:rPr kumimoji="1" lang="en-US" altLang="ko-KR" dirty="0" err="1">
                <a:latin typeface="Consolas" panose="020B0609020204030204" pitchFamily="49" charset="0"/>
                <a:ea typeface="Freesentation 4 Regular" pitchFamily="2" charset="-127"/>
                <a:cs typeface="Consolas" panose="020B0609020204030204" pitchFamily="49" charset="0"/>
              </a:rPr>
              <a:t>url</a:t>
            </a:r>
            <a:endParaRPr kumimoji="1" lang="ko-KR" altLang="en-US" dirty="0">
              <a:latin typeface="Consolas" panose="020B0609020204030204" pitchFamily="49" charset="0"/>
              <a:ea typeface="Freesentation 4 Regular" pitchFamily="2" charset="-127"/>
              <a:cs typeface="Consolas" panose="020B0609020204030204" pitchFamily="49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155575D-102F-093D-5E23-F7BA580D9C08}"/>
              </a:ext>
            </a:extLst>
          </p:cNvPr>
          <p:cNvGrpSpPr/>
          <p:nvPr/>
        </p:nvGrpSpPr>
        <p:grpSpPr>
          <a:xfrm>
            <a:off x="6358594" y="1721007"/>
            <a:ext cx="3916196" cy="681714"/>
            <a:chOff x="6358594" y="1721007"/>
            <a:chExt cx="3916196" cy="68171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15188A0-62A8-3D15-AD85-6E2D7BEA38A9}"/>
                </a:ext>
              </a:extLst>
            </p:cNvPr>
            <p:cNvSpPr txBox="1"/>
            <p:nvPr/>
          </p:nvSpPr>
          <p:spPr>
            <a:xfrm>
              <a:off x="6358594" y="2139221"/>
              <a:ext cx="3916196" cy="2635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kumimoji="1" lang="en-US" altLang="ko-KR" dirty="0">
                  <a:latin typeface="Consolas" panose="020B0609020204030204" pitchFamily="49" charset="0"/>
                  <a:ea typeface="Freesentation 4 Regular" pitchFamily="2" charset="-127"/>
                  <a:cs typeface="Consolas" panose="020B0609020204030204" pitchFamily="49" charset="0"/>
                </a:rPr>
                <a:t>{ </a:t>
              </a:r>
              <a:r>
                <a:rPr kumimoji="1" lang="en-US" altLang="ko-KR" dirty="0" err="1">
                  <a:latin typeface="Consolas" panose="020B0609020204030204" pitchFamily="49" charset="0"/>
                  <a:ea typeface="Freesentation 4 Regular" pitchFamily="2" charset="-127"/>
                  <a:cs typeface="Consolas" panose="020B0609020204030204" pitchFamily="49" charset="0"/>
                </a:rPr>
                <a:t>arxiv_id</a:t>
              </a:r>
              <a:r>
                <a:rPr kumimoji="1" lang="en-US" altLang="ko-KR" dirty="0">
                  <a:latin typeface="Consolas" panose="020B0609020204030204" pitchFamily="49" charset="0"/>
                  <a:ea typeface="Freesentation 4 Regular" pitchFamily="2" charset="-127"/>
                  <a:cs typeface="Consolas" panose="020B0609020204030204" pitchFamily="49" charset="0"/>
                </a:rPr>
                <a:t>, title, author, abstract, …, embedding }</a:t>
              </a:r>
              <a:endParaRPr kumimoji="1" lang="ko-KR" altLang="en-US" dirty="0">
                <a:latin typeface="Consolas" panose="020B0609020204030204" pitchFamily="49" charset="0"/>
                <a:ea typeface="Freesentation 4 Regular" pitchFamily="2" charset="-127"/>
                <a:cs typeface="Consolas" panose="020B0609020204030204" pitchFamily="49" charset="0"/>
              </a:endParaRPr>
            </a:p>
          </p:txBody>
        </p:sp>
        <p:sp>
          <p:nvSpPr>
            <p:cNvPr id="90" name="아래쪽 화살표[D] 89">
              <a:extLst>
                <a:ext uri="{FF2B5EF4-FFF2-40B4-BE49-F238E27FC236}">
                  <a16:creationId xmlns:a16="http://schemas.microsoft.com/office/drawing/2014/main" id="{41F7C359-7705-2B62-EC6B-747617AB9088}"/>
                </a:ext>
              </a:extLst>
            </p:cNvPr>
            <p:cNvSpPr/>
            <p:nvPr/>
          </p:nvSpPr>
          <p:spPr>
            <a:xfrm>
              <a:off x="8161354" y="1754260"/>
              <a:ext cx="310677" cy="329036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A3E69AE6-5C68-E9E8-1BA3-63DEA79E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2689" r="83180" b="28713"/>
            <a:stretch/>
          </p:blipFill>
          <p:spPr>
            <a:xfrm>
              <a:off x="8539674" y="1721007"/>
              <a:ext cx="310678" cy="349852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326A919-1594-8BA9-43FB-E185D78F48DA}"/>
              </a:ext>
            </a:extLst>
          </p:cNvPr>
          <p:cNvGrpSpPr/>
          <p:nvPr/>
        </p:nvGrpSpPr>
        <p:grpSpPr>
          <a:xfrm>
            <a:off x="6358594" y="993716"/>
            <a:ext cx="3916196" cy="704619"/>
            <a:chOff x="6358594" y="993716"/>
            <a:chExt cx="3916196" cy="70461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340E7B-C4D3-762A-0B08-1D5CB4B568B9}"/>
                </a:ext>
              </a:extLst>
            </p:cNvPr>
            <p:cNvSpPr txBox="1"/>
            <p:nvPr/>
          </p:nvSpPr>
          <p:spPr>
            <a:xfrm>
              <a:off x="6358594" y="1434835"/>
              <a:ext cx="3916196" cy="2635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kumimoji="1" lang="en-US" altLang="ko-KR" dirty="0">
                  <a:latin typeface="Consolas" panose="020B0609020204030204" pitchFamily="49" charset="0"/>
                  <a:ea typeface="Freesentation 4 Regular" pitchFamily="2" charset="-127"/>
                  <a:cs typeface="Consolas" panose="020B0609020204030204" pitchFamily="49" charset="0"/>
                </a:rPr>
                <a:t>{ </a:t>
              </a:r>
              <a:r>
                <a:rPr kumimoji="1" lang="en-US" altLang="ko-KR" dirty="0" err="1">
                  <a:latin typeface="Consolas" panose="020B0609020204030204" pitchFamily="49" charset="0"/>
                  <a:ea typeface="Freesentation 4 Regular" pitchFamily="2" charset="-127"/>
                  <a:cs typeface="Consolas" panose="020B0609020204030204" pitchFamily="49" charset="0"/>
                </a:rPr>
                <a:t>arxiv_id</a:t>
              </a:r>
              <a:r>
                <a:rPr kumimoji="1" lang="en-US" altLang="ko-KR" dirty="0">
                  <a:latin typeface="Consolas" panose="020B0609020204030204" pitchFamily="49" charset="0"/>
                  <a:ea typeface="Freesentation 4 Regular" pitchFamily="2" charset="-127"/>
                  <a:cs typeface="Consolas" panose="020B0609020204030204" pitchFamily="49" charset="0"/>
                </a:rPr>
                <a:t>, title, author, abstract, … }</a:t>
              </a:r>
              <a:endParaRPr kumimoji="1" lang="ko-KR" altLang="en-US" dirty="0">
                <a:latin typeface="Consolas" panose="020B0609020204030204" pitchFamily="49" charset="0"/>
                <a:ea typeface="Freesentation 4 Regular" pitchFamily="2" charset="-127"/>
                <a:cs typeface="Consolas" panose="020B0609020204030204" pitchFamily="49" charset="0"/>
              </a:endParaRPr>
            </a:p>
          </p:txBody>
        </p:sp>
        <p:sp>
          <p:nvSpPr>
            <p:cNvPr id="89" name="아래쪽 화살표[D] 88">
              <a:extLst>
                <a:ext uri="{FF2B5EF4-FFF2-40B4-BE49-F238E27FC236}">
                  <a16:creationId xmlns:a16="http://schemas.microsoft.com/office/drawing/2014/main" id="{D9FE7496-1351-22C8-46F7-1AD1A64B225B}"/>
                </a:ext>
              </a:extLst>
            </p:cNvPr>
            <p:cNvSpPr/>
            <p:nvPr/>
          </p:nvSpPr>
          <p:spPr>
            <a:xfrm>
              <a:off x="8161354" y="1049874"/>
              <a:ext cx="310677" cy="329036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3D9DFEC-6863-1059-DE31-C5A49C4B2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1176" y="993716"/>
              <a:ext cx="431708" cy="431708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11B514B-2268-4306-971A-ACCA4D28A77D}"/>
              </a:ext>
            </a:extLst>
          </p:cNvPr>
          <p:cNvGrpSpPr/>
          <p:nvPr/>
        </p:nvGrpSpPr>
        <p:grpSpPr>
          <a:xfrm>
            <a:off x="7787689" y="2458648"/>
            <a:ext cx="1056600" cy="1135051"/>
            <a:chOff x="7787689" y="2458648"/>
            <a:chExt cx="1056600" cy="113505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C7DA1BB3-8846-22D2-C639-072EF81F044E}"/>
                </a:ext>
              </a:extLst>
            </p:cNvPr>
            <p:cNvGrpSpPr/>
            <p:nvPr/>
          </p:nvGrpSpPr>
          <p:grpSpPr>
            <a:xfrm>
              <a:off x="7787689" y="2879333"/>
              <a:ext cx="1056600" cy="714366"/>
              <a:chOff x="7980729" y="2624715"/>
              <a:chExt cx="1056600" cy="714366"/>
            </a:xfrm>
          </p:grpSpPr>
          <p:sp>
            <p:nvSpPr>
              <p:cNvPr id="92" name="원통[C] 91">
                <a:extLst>
                  <a:ext uri="{FF2B5EF4-FFF2-40B4-BE49-F238E27FC236}">
                    <a16:creationId xmlns:a16="http://schemas.microsoft.com/office/drawing/2014/main" id="{B78F4B52-B54D-49CF-CA94-0B07EC43CAB2}"/>
                  </a:ext>
                </a:extLst>
              </p:cNvPr>
              <p:cNvSpPr/>
              <p:nvPr/>
            </p:nvSpPr>
            <p:spPr>
              <a:xfrm>
                <a:off x="7980729" y="2624715"/>
                <a:ext cx="1056600" cy="714366"/>
              </a:xfrm>
              <a:prstGeom prst="can">
                <a:avLst>
                  <a:gd name="adj" fmla="val 10593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Freesentation 4 Regular" pitchFamily="2" charset="-127"/>
                  <a:ea typeface="Freesentation 4 Regular" pitchFamily="2" charset="-127"/>
                </a:endParaRPr>
              </a:p>
            </p:txBody>
          </p:sp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5C3DE85B-1ED4-39D1-C811-2D27DCF53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5691" y="2829228"/>
                <a:ext cx="426676" cy="440009"/>
              </a:xfrm>
              <a:prstGeom prst="rect">
                <a:avLst/>
              </a:prstGeom>
            </p:spPr>
          </p:pic>
        </p:grpSp>
        <p:sp>
          <p:nvSpPr>
            <p:cNvPr id="91" name="아래쪽 화살표[D] 90">
              <a:extLst>
                <a:ext uri="{FF2B5EF4-FFF2-40B4-BE49-F238E27FC236}">
                  <a16:creationId xmlns:a16="http://schemas.microsoft.com/office/drawing/2014/main" id="{65137E55-EAC2-CB35-80D4-022D372EF374}"/>
                </a:ext>
              </a:extLst>
            </p:cNvPr>
            <p:cNvSpPr/>
            <p:nvPr/>
          </p:nvSpPr>
          <p:spPr>
            <a:xfrm>
              <a:off x="8161354" y="2458648"/>
              <a:ext cx="310677" cy="329036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Freesentation 4 Regular" pitchFamily="2" charset="-127"/>
                <a:ea typeface="Freesentation 4 Regular" pitchFamily="2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913C35-89C7-C44D-8C82-498C9424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56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2D447-7897-662C-A277-41AE3CD3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Database Schema</a:t>
            </a:r>
            <a:endParaRPr kumimoji="1"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6AE399-6037-20DF-0F86-3550D793A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38" y="884090"/>
            <a:ext cx="4757880" cy="563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9C191C-9342-8E7F-8C23-0BC628D1B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69" y="2564633"/>
            <a:ext cx="6241269" cy="39537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E6A05-3C5D-AF80-CE5E-351E22B05164}"/>
              </a:ext>
            </a:extLst>
          </p:cNvPr>
          <p:cNvSpPr/>
          <p:nvPr/>
        </p:nvSpPr>
        <p:spPr>
          <a:xfrm>
            <a:off x="433359" y="1261270"/>
            <a:ext cx="1381994" cy="10024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Freesentation 4 Regular" pitchFamily="2" charset="-127"/>
                <a:ea typeface="Freesentation 4 Regular" pitchFamily="2" charset="-127"/>
              </a:rPr>
              <a:t>Papers</a:t>
            </a:r>
            <a:endParaRPr kumimoji="1" lang="ko-KR" altLang="en-US" sz="2400" dirty="0">
              <a:solidFill>
                <a:schemeClr val="tx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8DA0A2-42E2-A3A1-709F-3F089CD53423}"/>
              </a:ext>
            </a:extLst>
          </p:cNvPr>
          <p:cNvSpPr/>
          <p:nvPr/>
        </p:nvSpPr>
        <p:spPr>
          <a:xfrm>
            <a:off x="5057771" y="1261270"/>
            <a:ext cx="1493851" cy="10024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  <a:latin typeface="Freesentation 4 Regular" pitchFamily="2" charset="-127"/>
                <a:ea typeface="Freesentation 4 Regular" pitchFamily="2" charset="-127"/>
              </a:rPr>
              <a:t>Projects</a:t>
            </a:r>
            <a:endParaRPr kumimoji="1" lang="ko-KR" altLang="en-US" sz="2400" dirty="0">
              <a:solidFill>
                <a:schemeClr val="tx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2EB6066-F150-9E95-5409-10D401EFFF6E}"/>
              </a:ext>
            </a:extLst>
          </p:cNvPr>
          <p:cNvSpPr/>
          <p:nvPr/>
        </p:nvSpPr>
        <p:spPr>
          <a:xfrm>
            <a:off x="2310940" y="1050118"/>
            <a:ext cx="2251244" cy="1420567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2400" dirty="0" err="1">
                <a:solidFill>
                  <a:schemeClr val="tx1"/>
                </a:solidFill>
                <a:latin typeface="Freesentation 4 Regular" pitchFamily="2" charset="-127"/>
                <a:ea typeface="Freesentation 4 Regular" pitchFamily="2" charset="-127"/>
              </a:rPr>
              <a:t>Is_related</a:t>
            </a:r>
            <a:endParaRPr kumimoji="1" lang="en-US" altLang="ko-KR" sz="2400" dirty="0">
              <a:solidFill>
                <a:schemeClr val="tx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Freesentation 4 Regular" pitchFamily="2" charset="-127"/>
                <a:ea typeface="Freesentation 4 Regular" pitchFamily="2" charset="-127"/>
              </a:rPr>
              <a:t>(</a:t>
            </a:r>
            <a:r>
              <a:rPr kumimoji="1" lang="en-US" altLang="ko-KR" sz="1600" dirty="0" err="1">
                <a:solidFill>
                  <a:schemeClr val="tx1"/>
                </a:solidFill>
                <a:latin typeface="Freesentation 4 Regular" pitchFamily="2" charset="-127"/>
                <a:ea typeface="Freesentation 4 Regular" pitchFamily="2" charset="-127"/>
              </a:rPr>
              <a:t>projectpapers</a:t>
            </a:r>
            <a:r>
              <a:rPr kumimoji="1" lang="en-US" altLang="ko-KR" sz="1600" dirty="0">
                <a:solidFill>
                  <a:schemeClr val="tx1"/>
                </a:solidFill>
                <a:latin typeface="Freesentation 4 Regular" pitchFamily="2" charset="-127"/>
                <a:ea typeface="Freesentation 4 Regular" pitchFamily="2" charset="-127"/>
              </a:rPr>
              <a:t>)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ECE6FD83-9ED8-22F0-60BA-A33BB5B84968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815353" y="1760402"/>
            <a:ext cx="495587" cy="2077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6E772E49-0385-2F25-FAD5-DA042729C7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562185" y="1760402"/>
            <a:ext cx="495586" cy="2077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33B15-DC07-6835-6C83-9DEEACFF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9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1978F-C9D1-3E42-3B9B-6FCC80F2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Demo Video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E14D7-193F-A439-974B-ECBE629970EA}"/>
              </a:ext>
            </a:extLst>
          </p:cNvPr>
          <p:cNvSpPr txBox="1"/>
          <p:nvPr/>
        </p:nvSpPr>
        <p:spPr>
          <a:xfrm>
            <a:off x="554182" y="556592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46494E-9C14-B2EB-2CED-D2F48C00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pic>
        <p:nvPicPr>
          <p:cNvPr id="8" name="BKMS-demo - 1749406495977">
            <a:hlinkClick r:id="" action="ppaction://media"/>
            <a:extLst>
              <a:ext uri="{FF2B5EF4-FFF2-40B4-BE49-F238E27FC236}">
                <a16:creationId xmlns:a16="http://schemas.microsoft.com/office/drawing/2014/main" id="{0B52EA44-ED36-83B7-70BD-122B11000C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9517" y="1154711"/>
            <a:ext cx="9152965" cy="51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9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8CB77-836E-7872-476D-122B144D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Evaluation: “Assign to closest </a:t>
            </a:r>
            <a:r>
              <a:rPr lang="en-US" altLang="ko-KR" dirty="0"/>
              <a:t>p</a:t>
            </a:r>
            <a:r>
              <a:rPr kumimoji="1" lang="en-US" altLang="ko-KR" dirty="0"/>
              <a:t>roject”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6C2D9-C0DD-C460-5C2A-03E759869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Experiment setup</a:t>
            </a:r>
          </a:p>
          <a:p>
            <a:pPr lvl="1"/>
            <a:r>
              <a:rPr lang="en" altLang="ko-KR" sz="2000" dirty="0"/>
              <a:t>Goal: to test if paper is assigned to semantically related project.</a:t>
            </a:r>
          </a:p>
          <a:p>
            <a:pPr lvl="1"/>
            <a:r>
              <a:rPr lang="en" altLang="ko-KR" sz="2000" dirty="0"/>
              <a:t>DB initialization: 5 project, 44 papers</a:t>
            </a:r>
          </a:p>
          <a:p>
            <a:pPr lvl="2"/>
            <a:r>
              <a:rPr lang="en" altLang="ko-KR" sz="1800" dirty="0"/>
              <a:t>Topics: LLM &amp; PEFT, Domain-shift &amp; PEFT, VLM, Biology, Economics</a:t>
            </a:r>
          </a:p>
          <a:p>
            <a:pPr lvl="1"/>
            <a:r>
              <a:rPr lang="en" altLang="ko-KR" sz="2000" dirty="0"/>
              <a:t>4 papers for each project</a:t>
            </a:r>
            <a:endParaRPr lang="ko-KR" alt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9A3D63-E9D9-1887-B72B-C41115743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" y="3303133"/>
            <a:ext cx="10069830" cy="312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8B978-CB64-40E9-8B8A-A8B78B0F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6DF1ECF-BD93-A94D-B598-590473493B3F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474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7760</TotalTime>
  <Words>867</Words>
  <Application>Microsoft Macintosh PowerPoint</Application>
  <PresentationFormat>와이드스크린</PresentationFormat>
  <Paragraphs>149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Freesentation 4 Regular</vt:lpstr>
      <vt:lpstr>Freesentation 7 Bold</vt:lpstr>
      <vt:lpstr>Arial</vt:lpstr>
      <vt:lpstr>Consolas</vt:lpstr>
      <vt:lpstr>Linux Libertine</vt:lpstr>
      <vt:lpstr>Office 테마</vt:lpstr>
      <vt:lpstr>Organizing Personal Research DB with MCP</vt:lpstr>
      <vt:lpstr>Motivation</vt:lpstr>
      <vt:lpstr>Organizing Papers with MCP Server</vt:lpstr>
      <vt:lpstr>Organizing Papers with Semantic Search</vt:lpstr>
      <vt:lpstr>Retrieving Related Papers with MCP Server</vt:lpstr>
      <vt:lpstr>Methodology</vt:lpstr>
      <vt:lpstr>Database Schema</vt:lpstr>
      <vt:lpstr>Demo Video</vt:lpstr>
      <vt:lpstr>Evaluation: “Assign to closest project”</vt:lpstr>
      <vt:lpstr>“Related Work” Result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InnoDB Page Layout and Record Format</dc:title>
  <dc:creator>연진 박</dc:creator>
  <cp:lastModifiedBy>연진 박</cp:lastModifiedBy>
  <cp:revision>62</cp:revision>
  <dcterms:created xsi:type="dcterms:W3CDTF">2024-03-04T02:15:14Z</dcterms:created>
  <dcterms:modified xsi:type="dcterms:W3CDTF">2025-06-11T13:29:11Z</dcterms:modified>
</cp:coreProperties>
</file>